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4"/>
  </p:notesMasterIdLst>
  <p:handoutMasterIdLst>
    <p:handoutMasterId r:id="rId15"/>
  </p:handoutMasterIdLst>
  <p:sldIdLst>
    <p:sldId id="256" r:id="rId5"/>
    <p:sldId id="288" r:id="rId6"/>
    <p:sldId id="291" r:id="rId7"/>
    <p:sldId id="289" r:id="rId8"/>
    <p:sldId id="290" r:id="rId9"/>
    <p:sldId id="292" r:id="rId10"/>
    <p:sldId id="293" r:id="rId11"/>
    <p:sldId id="294" r:id="rId12"/>
    <p:sldId id="29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7F9C"/>
    <a:srgbClr val="C2C2C2"/>
    <a:srgbClr val="262626"/>
    <a:srgbClr val="10253F"/>
    <a:srgbClr val="4D4D4D"/>
    <a:srgbClr val="00406C"/>
    <a:srgbClr val="89CFFF"/>
    <a:srgbClr val="0062A4"/>
    <a:srgbClr val="000000"/>
    <a:srgbClr val="0077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66" autoAdjust="0"/>
    <p:restoredTop sz="92880" autoAdjust="0"/>
  </p:normalViewPr>
  <p:slideViewPr>
    <p:cSldViewPr snapToGrid="0">
      <p:cViewPr varScale="1">
        <p:scale>
          <a:sx n="115" d="100"/>
          <a:sy n="115" d="100"/>
        </p:scale>
        <p:origin x="708" y="10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99" d="100"/>
          <a:sy n="99" d="100"/>
        </p:scale>
        <p:origin x="3216"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876A3F-4FE3-4D4F-B92F-1631838507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4516C7-1FF3-F44B-93B1-24B9AA324A7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34C92B-6A45-864A-B429-22A9039765DA}" type="datetimeFigureOut">
              <a:rPr lang="en-US" smtClean="0"/>
              <a:t>10/17/2020</a:t>
            </a:fld>
            <a:endParaRPr lang="en-US" dirty="0"/>
          </a:p>
        </p:txBody>
      </p:sp>
      <p:sp>
        <p:nvSpPr>
          <p:cNvPr id="4" name="Footer Placeholder 3">
            <a:extLst>
              <a:ext uri="{FF2B5EF4-FFF2-40B4-BE49-F238E27FC236}">
                <a16:creationId xmlns:a16="http://schemas.microsoft.com/office/drawing/2014/main" id="{EDC6268A-8AA9-4C40-BEFB-029DF3E8113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8E928AC-AE76-324A-BA05-D16BF60C79E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62C3C4-9460-4343-9283-24A378E2714B}" type="slidenum">
              <a:rPr lang="en-US" smtClean="0"/>
              <a:t>‹#›</a:t>
            </a:fld>
            <a:endParaRPr lang="en-US" dirty="0"/>
          </a:p>
        </p:txBody>
      </p:sp>
    </p:spTree>
    <p:extLst>
      <p:ext uri="{BB962C8B-B14F-4D97-AF65-F5344CB8AC3E}">
        <p14:creationId xmlns:p14="http://schemas.microsoft.com/office/powerpoint/2010/main" val="41905489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265FE6-BEE9-465E-9202-2D200EDE749C}" type="datetimeFigureOut">
              <a:rPr lang="en-GB" smtClean="0"/>
              <a:t>17/10/2020</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DE8F2A-B3D4-43F2-B39B-CD77F64A1950}" type="slidenum">
              <a:rPr lang="en-GB" smtClean="0"/>
              <a:t>‹#›</a:t>
            </a:fld>
            <a:endParaRPr lang="en-GB" dirty="0"/>
          </a:p>
        </p:txBody>
      </p:sp>
    </p:spTree>
    <p:extLst>
      <p:ext uri="{BB962C8B-B14F-4D97-AF65-F5344CB8AC3E}">
        <p14:creationId xmlns:p14="http://schemas.microsoft.com/office/powerpoint/2010/main" val="446177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DE8F2A-B3D4-43F2-B39B-CD77F64A1950}" type="slidenum">
              <a:rPr lang="en-GB" smtClean="0"/>
              <a:t>2</a:t>
            </a:fld>
            <a:endParaRPr lang="en-GB" dirty="0"/>
          </a:p>
        </p:txBody>
      </p:sp>
    </p:spTree>
    <p:extLst>
      <p:ext uri="{BB962C8B-B14F-4D97-AF65-F5344CB8AC3E}">
        <p14:creationId xmlns:p14="http://schemas.microsoft.com/office/powerpoint/2010/main" val="3597057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DE8F2A-B3D4-43F2-B39B-CD77F64A1950}" type="slidenum">
              <a:rPr lang="en-GB" smtClean="0"/>
              <a:t>3</a:t>
            </a:fld>
            <a:endParaRPr lang="en-GB" dirty="0"/>
          </a:p>
        </p:txBody>
      </p:sp>
    </p:spTree>
    <p:extLst>
      <p:ext uri="{BB962C8B-B14F-4D97-AF65-F5344CB8AC3E}">
        <p14:creationId xmlns:p14="http://schemas.microsoft.com/office/powerpoint/2010/main" val="395300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DE8F2A-B3D4-43F2-B39B-CD77F64A1950}" type="slidenum">
              <a:rPr lang="en-GB" smtClean="0"/>
              <a:t>4</a:t>
            </a:fld>
            <a:endParaRPr lang="en-GB" dirty="0"/>
          </a:p>
        </p:txBody>
      </p:sp>
    </p:spTree>
    <p:extLst>
      <p:ext uri="{BB962C8B-B14F-4D97-AF65-F5344CB8AC3E}">
        <p14:creationId xmlns:p14="http://schemas.microsoft.com/office/powerpoint/2010/main" val="1855499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DE8F2A-B3D4-43F2-B39B-CD77F64A1950}" type="slidenum">
              <a:rPr lang="en-GB" smtClean="0"/>
              <a:t>5</a:t>
            </a:fld>
            <a:endParaRPr lang="en-GB" dirty="0"/>
          </a:p>
        </p:txBody>
      </p:sp>
    </p:spTree>
    <p:extLst>
      <p:ext uri="{BB962C8B-B14F-4D97-AF65-F5344CB8AC3E}">
        <p14:creationId xmlns:p14="http://schemas.microsoft.com/office/powerpoint/2010/main" val="3710651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DE8F2A-B3D4-43F2-B39B-CD77F64A1950}" type="slidenum">
              <a:rPr lang="en-GB" smtClean="0"/>
              <a:t>6</a:t>
            </a:fld>
            <a:endParaRPr lang="en-GB" dirty="0"/>
          </a:p>
        </p:txBody>
      </p:sp>
    </p:spTree>
    <p:extLst>
      <p:ext uri="{BB962C8B-B14F-4D97-AF65-F5344CB8AC3E}">
        <p14:creationId xmlns:p14="http://schemas.microsoft.com/office/powerpoint/2010/main" val="4283203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DE8F2A-B3D4-43F2-B39B-CD77F64A1950}" type="slidenum">
              <a:rPr lang="en-GB" smtClean="0"/>
              <a:t>7</a:t>
            </a:fld>
            <a:endParaRPr lang="en-GB" dirty="0"/>
          </a:p>
        </p:txBody>
      </p:sp>
    </p:spTree>
    <p:extLst>
      <p:ext uri="{BB962C8B-B14F-4D97-AF65-F5344CB8AC3E}">
        <p14:creationId xmlns:p14="http://schemas.microsoft.com/office/powerpoint/2010/main" val="2848850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DE8F2A-B3D4-43F2-B39B-CD77F64A1950}" type="slidenum">
              <a:rPr lang="en-GB" smtClean="0"/>
              <a:t>8</a:t>
            </a:fld>
            <a:endParaRPr lang="en-GB" dirty="0"/>
          </a:p>
        </p:txBody>
      </p:sp>
    </p:spTree>
    <p:extLst>
      <p:ext uri="{BB962C8B-B14F-4D97-AF65-F5344CB8AC3E}">
        <p14:creationId xmlns:p14="http://schemas.microsoft.com/office/powerpoint/2010/main" val="1206309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DE8F2A-B3D4-43F2-B39B-CD77F64A1950}" type="slidenum">
              <a:rPr lang="en-GB" smtClean="0"/>
              <a:t>9</a:t>
            </a:fld>
            <a:endParaRPr lang="en-GB" dirty="0"/>
          </a:p>
        </p:txBody>
      </p:sp>
    </p:spTree>
    <p:extLst>
      <p:ext uri="{BB962C8B-B14F-4D97-AF65-F5344CB8AC3E}">
        <p14:creationId xmlns:p14="http://schemas.microsoft.com/office/powerpoint/2010/main" val="3200904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6" name="Picture Placeholder 35">
            <a:extLst>
              <a:ext uri="{FF2B5EF4-FFF2-40B4-BE49-F238E27FC236}">
                <a16:creationId xmlns:a16="http://schemas.microsoft.com/office/drawing/2014/main" id="{8B934246-87B1-4444-9DCA-06622CAD5507}"/>
              </a:ext>
            </a:extLst>
          </p:cNvPr>
          <p:cNvSpPr>
            <a:spLocks noGrp="1"/>
          </p:cNvSpPr>
          <p:nvPr>
            <p:ph type="pic" sz="quarter" idx="10" hasCustomPrompt="1"/>
          </p:nvPr>
        </p:nvSpPr>
        <p:spPr>
          <a:xfrm>
            <a:off x="123992" y="124953"/>
            <a:ext cx="11944014" cy="4372387"/>
          </a:xfrm>
          <a:custGeom>
            <a:avLst/>
            <a:gdLst>
              <a:gd name="connsiteX0" fmla="*/ 0 w 11944014"/>
              <a:gd name="connsiteY0" fmla="*/ 0 h 4372387"/>
              <a:gd name="connsiteX1" fmla="*/ 11944014 w 11944014"/>
              <a:gd name="connsiteY1" fmla="*/ 0 h 4372387"/>
              <a:gd name="connsiteX2" fmla="*/ 11944014 w 11944014"/>
              <a:gd name="connsiteY2" fmla="*/ 4064314 h 4372387"/>
              <a:gd name="connsiteX3" fmla="*/ 11419539 w 11944014"/>
              <a:gd name="connsiteY3" fmla="*/ 4152711 h 4372387"/>
              <a:gd name="connsiteX4" fmla="*/ 4857299 w 11944014"/>
              <a:gd name="connsiteY4" fmla="*/ 3772522 h 4372387"/>
              <a:gd name="connsiteX5" fmla="*/ 510557 w 11944014"/>
              <a:gd name="connsiteY5" fmla="*/ 3115117 h 4372387"/>
              <a:gd name="connsiteX6" fmla="*/ 0 w 11944014"/>
              <a:gd name="connsiteY6" fmla="*/ 3085767 h 437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44014" h="4372387">
                <a:moveTo>
                  <a:pt x="0" y="0"/>
                </a:moveTo>
                <a:lnTo>
                  <a:pt x="11944014" y="0"/>
                </a:lnTo>
                <a:lnTo>
                  <a:pt x="11944014" y="4064314"/>
                </a:lnTo>
                <a:lnTo>
                  <a:pt x="11419539" y="4152711"/>
                </a:lnTo>
                <a:cubicBezTo>
                  <a:pt x="10120431" y="4379826"/>
                  <a:pt x="8581267" y="4634432"/>
                  <a:pt x="4857299" y="3772522"/>
                </a:cubicBezTo>
                <a:cubicBezTo>
                  <a:pt x="3261016" y="3403063"/>
                  <a:pt x="1951876" y="3212078"/>
                  <a:pt x="510557" y="3115117"/>
                </a:cubicBezTo>
                <a:lnTo>
                  <a:pt x="0" y="3085767"/>
                </a:lnTo>
                <a:close/>
              </a:path>
            </a:pathLst>
          </a:custGeo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dirty="0"/>
              <a:t>Insert Image</a:t>
            </a:r>
            <a:endParaRPr lang="en-GB" dirty="0"/>
          </a:p>
        </p:txBody>
      </p:sp>
      <p:sp>
        <p:nvSpPr>
          <p:cNvPr id="8" name="Freeform: Shape 7">
            <a:extLst>
              <a:ext uri="{FF2B5EF4-FFF2-40B4-BE49-F238E27FC236}">
                <a16:creationId xmlns:a16="http://schemas.microsoft.com/office/drawing/2014/main" id="{1E99C6B2-05CE-48A7-8696-CEC64BE74DF5}"/>
              </a:ext>
            </a:extLst>
          </p:cNvPr>
          <p:cNvSpPr/>
          <p:nvPr userDrawn="1"/>
        </p:nvSpPr>
        <p:spPr>
          <a:xfrm>
            <a:off x="-1" y="0"/>
            <a:ext cx="12192001" cy="6858000"/>
          </a:xfrm>
          <a:custGeom>
            <a:avLst/>
            <a:gdLst>
              <a:gd name="connsiteX0" fmla="*/ 123993 w 12192001"/>
              <a:gd name="connsiteY0" fmla="*/ 123993 h 6858000"/>
              <a:gd name="connsiteX1" fmla="*/ 123993 w 12192001"/>
              <a:gd name="connsiteY1" fmla="*/ 3209760 h 6858000"/>
              <a:gd name="connsiteX2" fmla="*/ 634550 w 12192001"/>
              <a:gd name="connsiteY2" fmla="*/ 3239110 h 6858000"/>
              <a:gd name="connsiteX3" fmla="*/ 4981292 w 12192001"/>
              <a:gd name="connsiteY3" fmla="*/ 3896515 h 6858000"/>
              <a:gd name="connsiteX4" fmla="*/ 11543532 w 12192001"/>
              <a:gd name="connsiteY4" fmla="*/ 4276704 h 6858000"/>
              <a:gd name="connsiteX5" fmla="*/ 12068007 w 12192001"/>
              <a:gd name="connsiteY5" fmla="*/ 4188307 h 6858000"/>
              <a:gd name="connsiteX6" fmla="*/ 12068007 w 12192001"/>
              <a:gd name="connsiteY6" fmla="*/ 123993 h 6858000"/>
              <a:gd name="connsiteX7" fmla="*/ 0 w 12192001"/>
              <a:gd name="connsiteY7" fmla="*/ 0 h 6858000"/>
              <a:gd name="connsiteX8" fmla="*/ 12192000 w 12192001"/>
              <a:gd name="connsiteY8" fmla="*/ 0 h 6858000"/>
              <a:gd name="connsiteX9" fmla="*/ 12192000 w 12192001"/>
              <a:gd name="connsiteY9" fmla="*/ 4167393 h 6858000"/>
              <a:gd name="connsiteX10" fmla="*/ 12192001 w 12192001"/>
              <a:gd name="connsiteY10" fmla="*/ 4167393 h 6858000"/>
              <a:gd name="connsiteX11" fmla="*/ 12192001 w 12192001"/>
              <a:gd name="connsiteY11" fmla="*/ 4799849 h 6858000"/>
              <a:gd name="connsiteX12" fmla="*/ 12192001 w 12192001"/>
              <a:gd name="connsiteY12" fmla="*/ 4950491 h 6858000"/>
              <a:gd name="connsiteX13" fmla="*/ 12192001 w 12192001"/>
              <a:gd name="connsiteY13" fmla="*/ 6858000 h 6858000"/>
              <a:gd name="connsiteX14" fmla="*/ 12192000 w 12192001"/>
              <a:gd name="connsiteY14" fmla="*/ 6858000 h 6858000"/>
              <a:gd name="connsiteX15" fmla="*/ 1 w 12192001"/>
              <a:gd name="connsiteY15" fmla="*/ 6858000 h 6858000"/>
              <a:gd name="connsiteX16" fmla="*/ 0 w 12192001"/>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1" h="6858000">
                <a:moveTo>
                  <a:pt x="123993" y="123993"/>
                </a:moveTo>
                <a:lnTo>
                  <a:pt x="123993" y="3209760"/>
                </a:lnTo>
                <a:lnTo>
                  <a:pt x="634550" y="3239110"/>
                </a:lnTo>
                <a:cubicBezTo>
                  <a:pt x="2075869" y="3336071"/>
                  <a:pt x="3385009" y="3527056"/>
                  <a:pt x="4981292" y="3896515"/>
                </a:cubicBezTo>
                <a:cubicBezTo>
                  <a:pt x="8705260" y="4758425"/>
                  <a:pt x="10244424" y="4503819"/>
                  <a:pt x="11543532" y="4276704"/>
                </a:cubicBezTo>
                <a:lnTo>
                  <a:pt x="12068007" y="4188307"/>
                </a:lnTo>
                <a:lnTo>
                  <a:pt x="12068007" y="123993"/>
                </a:lnTo>
                <a:close/>
                <a:moveTo>
                  <a:pt x="0" y="0"/>
                </a:moveTo>
                <a:lnTo>
                  <a:pt x="12192000" y="0"/>
                </a:lnTo>
                <a:lnTo>
                  <a:pt x="12192000" y="4167393"/>
                </a:lnTo>
                <a:lnTo>
                  <a:pt x="12192001" y="4167393"/>
                </a:lnTo>
                <a:lnTo>
                  <a:pt x="12192001" y="4799849"/>
                </a:lnTo>
                <a:lnTo>
                  <a:pt x="12192001" y="4950491"/>
                </a:lnTo>
                <a:lnTo>
                  <a:pt x="12192001" y="6858000"/>
                </a:lnTo>
                <a:lnTo>
                  <a:pt x="12192000" y="6858000"/>
                </a:lnTo>
                <a:lnTo>
                  <a:pt x="1"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2">
                    <a:lumMod val="50000"/>
                  </a:schemeClr>
                </a:solidFill>
                <a:latin typeface="+mn-lt"/>
              </a:defRPr>
            </a:lvl1pPr>
          </a:lstStyle>
          <a:p>
            <a:pPr marL="228600" lvl="0" indent="-228600"/>
            <a:r>
              <a:rPr lang="en-US" dirty="0"/>
              <a:t>Subtitle</a:t>
            </a:r>
            <a:endParaRPr lang="en-GB" dirty="0"/>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dirty="0"/>
              <a:t>Title</a:t>
            </a:r>
            <a:endParaRPr lang="en-GB" dirty="0"/>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70484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500215"/>
            <a:ext cx="11174186" cy="590931"/>
          </a:xfrm>
        </p:spPr>
        <p:txBody>
          <a:bodyPr vert="horz" wrap="square" lIns="91440" tIns="45720" rIns="91440" bIns="45720" rtlCol="0" anchor="ctr">
            <a:spAutoFit/>
          </a:bodyPr>
          <a:lstStyle>
            <a:lvl1pPr>
              <a:defRPr lang="en-GB" sz="3600" spc="-60" dirty="0"/>
            </a:lvl1pPr>
          </a:lstStyle>
          <a:p>
            <a:pPr lvl="0"/>
            <a:r>
              <a:rPr lang="en-US"/>
              <a:t>Click to edit Master title style</a:t>
            </a:r>
            <a:endParaRPr lang="en-GB" dirty="0"/>
          </a:p>
        </p:txBody>
      </p:sp>
      <p:sp>
        <p:nvSpPr>
          <p:cNvPr id="5" name="Picture Placeholder 4">
            <a:extLst>
              <a:ext uri="{FF2B5EF4-FFF2-40B4-BE49-F238E27FC236}">
                <a16:creationId xmlns:a16="http://schemas.microsoft.com/office/drawing/2014/main" id="{92C6531E-FB8E-4000-B873-B745C681E2F5}"/>
              </a:ext>
            </a:extLst>
          </p:cNvPr>
          <p:cNvSpPr>
            <a:spLocks noGrp="1"/>
          </p:cNvSpPr>
          <p:nvPr>
            <p:ph type="pic" sz="quarter" idx="13" hasCustomPrompt="1"/>
          </p:nvPr>
        </p:nvSpPr>
        <p:spPr>
          <a:xfrm>
            <a:off x="0" y="1248876"/>
            <a:ext cx="12192000" cy="2119313"/>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735240" y="3802065"/>
            <a:ext cx="9784080" cy="334508"/>
          </a:xfrm>
        </p:spPr>
        <p:txBody>
          <a:bodyPr>
            <a:noAutofit/>
          </a:bodyPr>
          <a:lstStyle>
            <a:lvl1pPr marL="0" indent="0" algn="l">
              <a:buNone/>
              <a:defRPr sz="1600" b="1">
                <a:solidFill>
                  <a:schemeClr val="accent3"/>
                </a:solidFill>
                <a:latin typeface="+mn-lt"/>
              </a:defRPr>
            </a:lvl1pPr>
          </a:lstStyle>
          <a:p>
            <a:pPr lvl="0"/>
            <a:r>
              <a:rPr lang="en-US"/>
              <a:t>Click to 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735240" y="4294303"/>
            <a:ext cx="9784080" cy="1737360"/>
          </a:xfrm>
        </p:spPr>
        <p:txBody>
          <a:bodyPr>
            <a:noAutofit/>
          </a:bodyPr>
          <a:lstStyle>
            <a:lvl1pPr marL="0" indent="0" algn="l">
              <a:buNone/>
              <a:defRPr sz="1400" b="0">
                <a:solidFill>
                  <a:schemeClr val="tx1">
                    <a:lumMod val="75000"/>
                    <a:lumOff val="25000"/>
                  </a:schemeClr>
                </a:solidFill>
                <a:latin typeface="+mn-lt"/>
              </a:defRPr>
            </a:lvl1pPr>
          </a:lstStyle>
          <a:p>
            <a:pPr lvl="0"/>
            <a:r>
              <a:rPr lang="en-US"/>
              <a:t>Click to edit Master text styles</a:t>
            </a:r>
          </a:p>
        </p:txBody>
      </p:sp>
      <p:sp>
        <p:nvSpPr>
          <p:cNvPr id="15" name="Rectangle 14">
            <a:extLst>
              <a:ext uri="{FF2B5EF4-FFF2-40B4-BE49-F238E27FC236}">
                <a16:creationId xmlns:a16="http://schemas.microsoft.com/office/drawing/2014/main" id="{05951AB2-D568-4A7E-9408-FADC8BED4119}"/>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Tree>
    <p:extLst>
      <p:ext uri="{BB962C8B-B14F-4D97-AF65-F5344CB8AC3E}">
        <p14:creationId xmlns:p14="http://schemas.microsoft.com/office/powerpoint/2010/main" val="1424147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 Three Sectio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5" name="Picture Placeholder 4">
            <a:extLst>
              <a:ext uri="{FF2B5EF4-FFF2-40B4-BE49-F238E27FC236}">
                <a16:creationId xmlns:a16="http://schemas.microsoft.com/office/drawing/2014/main" id="{92C6531E-FB8E-4000-B873-B745C681E2F5}"/>
              </a:ext>
            </a:extLst>
          </p:cNvPr>
          <p:cNvSpPr>
            <a:spLocks noGrp="1"/>
          </p:cNvSpPr>
          <p:nvPr>
            <p:ph type="pic" sz="quarter" idx="13" hasCustomPrompt="1"/>
          </p:nvPr>
        </p:nvSpPr>
        <p:spPr>
          <a:xfrm>
            <a:off x="0" y="1248876"/>
            <a:ext cx="12192000" cy="2119313"/>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735240" y="3802065"/>
            <a:ext cx="2820761" cy="334508"/>
          </a:xfrm>
        </p:spPr>
        <p:txBody>
          <a:bodyPr>
            <a:noAutofit/>
          </a:bodyPr>
          <a:lstStyle>
            <a:lvl1pPr marL="0" indent="0" algn="ctr">
              <a:buNone/>
              <a:defRPr sz="1600" b="1">
                <a:solidFill>
                  <a:schemeClr val="accent6"/>
                </a:solidFill>
                <a:latin typeface="+mn-lt"/>
              </a:defRPr>
            </a:lvl1pPr>
          </a:lstStyle>
          <a:p>
            <a:pPr lvl="0"/>
            <a:r>
              <a:rPr lang="en-US"/>
              <a:t>Click to edit Master text styles</a:t>
            </a:r>
          </a:p>
        </p:txBody>
      </p:sp>
      <p:sp>
        <p:nvSpPr>
          <p:cNvPr id="10" name="Text Placeholder 8">
            <a:extLst>
              <a:ext uri="{FF2B5EF4-FFF2-40B4-BE49-F238E27FC236}">
                <a16:creationId xmlns:a16="http://schemas.microsoft.com/office/drawing/2014/main" id="{3F93C618-7612-42AB-B890-45E85BD492F4}"/>
              </a:ext>
            </a:extLst>
          </p:cNvPr>
          <p:cNvSpPr>
            <a:spLocks noGrp="1"/>
          </p:cNvSpPr>
          <p:nvPr>
            <p:ph type="body" sz="quarter" idx="15"/>
          </p:nvPr>
        </p:nvSpPr>
        <p:spPr>
          <a:xfrm>
            <a:off x="4623026" y="3802065"/>
            <a:ext cx="2820761" cy="334508"/>
          </a:xfrm>
        </p:spPr>
        <p:txBody>
          <a:bodyPr>
            <a:noAutofit/>
          </a:bodyPr>
          <a:lstStyle>
            <a:lvl1pPr marL="0" indent="0" algn="ctr">
              <a:buNone/>
              <a:defRPr sz="1600" b="1">
                <a:solidFill>
                  <a:schemeClr val="accent3"/>
                </a:solidFill>
                <a:latin typeface="+mn-lt"/>
              </a:defRPr>
            </a:lvl1pPr>
          </a:lstStyle>
          <a:p>
            <a:pPr lvl="0"/>
            <a:r>
              <a:rPr lang="en-US"/>
              <a:t>Click to edit Master text styles</a:t>
            </a:r>
          </a:p>
        </p:txBody>
      </p:sp>
      <p:sp>
        <p:nvSpPr>
          <p:cNvPr id="11" name="Text Placeholder 8">
            <a:extLst>
              <a:ext uri="{FF2B5EF4-FFF2-40B4-BE49-F238E27FC236}">
                <a16:creationId xmlns:a16="http://schemas.microsoft.com/office/drawing/2014/main" id="{08664829-F6FB-4E31-BF5C-C895ADF2BA7F}"/>
              </a:ext>
            </a:extLst>
          </p:cNvPr>
          <p:cNvSpPr>
            <a:spLocks noGrp="1"/>
          </p:cNvSpPr>
          <p:nvPr>
            <p:ph type="body" sz="quarter" idx="16"/>
          </p:nvPr>
        </p:nvSpPr>
        <p:spPr>
          <a:xfrm>
            <a:off x="8635999" y="3802065"/>
            <a:ext cx="2820761" cy="334508"/>
          </a:xfrm>
        </p:spPr>
        <p:txBody>
          <a:bodyPr>
            <a:noAutofit/>
          </a:bodyPr>
          <a:lstStyle>
            <a:lvl1pPr marL="0" indent="0" algn="ctr">
              <a:buNone/>
              <a:defRPr sz="1600" b="1">
                <a:solidFill>
                  <a:schemeClr val="accent5">
                    <a:lumMod val="75000"/>
                  </a:schemeClr>
                </a:solidFill>
                <a:latin typeface="+mn-lt"/>
              </a:defRPr>
            </a:lvl1pPr>
          </a:lstStyle>
          <a:p>
            <a:pPr lvl="0"/>
            <a:r>
              <a:rPr lang="en-US"/>
              <a:t>Click to 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735240"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a:t>Click to edit Master text styles</a:t>
            </a:r>
          </a:p>
        </p:txBody>
      </p:sp>
      <p:sp>
        <p:nvSpPr>
          <p:cNvPr id="13" name="Text Placeholder 8">
            <a:extLst>
              <a:ext uri="{FF2B5EF4-FFF2-40B4-BE49-F238E27FC236}">
                <a16:creationId xmlns:a16="http://schemas.microsoft.com/office/drawing/2014/main" id="{464BC696-49A6-4328-BB42-5566BAC00F80}"/>
              </a:ext>
            </a:extLst>
          </p:cNvPr>
          <p:cNvSpPr>
            <a:spLocks noGrp="1"/>
          </p:cNvSpPr>
          <p:nvPr>
            <p:ph type="body" sz="quarter" idx="18"/>
          </p:nvPr>
        </p:nvSpPr>
        <p:spPr>
          <a:xfrm>
            <a:off x="4623026"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a:t>Click to edit Master text styles</a:t>
            </a:r>
          </a:p>
        </p:txBody>
      </p:sp>
      <p:sp>
        <p:nvSpPr>
          <p:cNvPr id="14" name="Text Placeholder 8">
            <a:extLst>
              <a:ext uri="{FF2B5EF4-FFF2-40B4-BE49-F238E27FC236}">
                <a16:creationId xmlns:a16="http://schemas.microsoft.com/office/drawing/2014/main" id="{7E9E558E-F7EF-4347-AD3C-FDB2A9BCF618}"/>
              </a:ext>
            </a:extLst>
          </p:cNvPr>
          <p:cNvSpPr>
            <a:spLocks noGrp="1"/>
          </p:cNvSpPr>
          <p:nvPr>
            <p:ph type="body" sz="quarter" idx="19"/>
          </p:nvPr>
        </p:nvSpPr>
        <p:spPr>
          <a:xfrm>
            <a:off x="8635999"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a:t>Click to edit Master text styles</a:t>
            </a:r>
          </a:p>
        </p:txBody>
      </p:sp>
      <p:sp>
        <p:nvSpPr>
          <p:cNvPr id="3" name="Title 2">
            <a:extLst>
              <a:ext uri="{FF2B5EF4-FFF2-40B4-BE49-F238E27FC236}">
                <a16:creationId xmlns:a16="http://schemas.microsoft.com/office/drawing/2014/main" id="{B9AD2AC4-32E8-BC46-848C-BEA37118CB6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44819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alf Page Photo + Text">
    <p:spTree>
      <p:nvGrpSpPr>
        <p:cNvPr id="1" name=""/>
        <p:cNvGrpSpPr/>
        <p:nvPr/>
      </p:nvGrpSpPr>
      <p:grpSpPr>
        <a:xfrm>
          <a:off x="0" y="0"/>
          <a:ext cx="0" cy="0"/>
          <a:chOff x="0" y="0"/>
          <a:chExt cx="0" cy="0"/>
        </a:xfrm>
      </p:grpSpPr>
      <p:sp>
        <p:nvSpPr>
          <p:cNvPr id="11" name="Picture Placeholder 4">
            <a:extLst>
              <a:ext uri="{FF2B5EF4-FFF2-40B4-BE49-F238E27FC236}">
                <a16:creationId xmlns:a16="http://schemas.microsoft.com/office/drawing/2014/main" id="{679784BB-7CDD-484B-8F47-9CF1D79993F5}"/>
              </a:ext>
            </a:extLst>
          </p:cNvPr>
          <p:cNvSpPr>
            <a:spLocks noGrp="1"/>
          </p:cNvSpPr>
          <p:nvPr>
            <p:ph type="pic" sz="quarter" idx="13" hasCustomPrompt="1"/>
          </p:nvPr>
        </p:nvSpPr>
        <p:spPr>
          <a:xfrm>
            <a:off x="6299200" y="0"/>
            <a:ext cx="5892800"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493776"/>
            <a:ext cx="5170715" cy="1089529"/>
          </a:xfrm>
        </p:spPr>
        <p:txBody>
          <a:bodyPr vert="horz" wrap="square" lIns="91440" tIns="45720" rIns="91440" bIns="45720" rtlCol="0" anchor="ctr">
            <a:spAutoFit/>
          </a:bodyPr>
          <a:lstStyle>
            <a:lvl1pPr>
              <a:defRPr lang="en-GB" sz="3600" spc="-60" dirty="0"/>
            </a:lvl1pPr>
          </a:lstStyle>
          <a:p>
            <a:pPr lvl="0"/>
            <a:r>
              <a:rPr lang="en-US"/>
              <a:t>Click to edit Master title style</a:t>
            </a:r>
            <a:endParaRPr lang="en-GB" dirty="0"/>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571499" y="2061165"/>
            <a:ext cx="5045529" cy="334508"/>
          </a:xfrm>
        </p:spPr>
        <p:txBody>
          <a:bodyPr>
            <a:noAutofit/>
          </a:bodyPr>
          <a:lstStyle>
            <a:lvl1pPr marL="0" indent="0" algn="l">
              <a:buNone/>
              <a:defRPr sz="1600" b="1">
                <a:solidFill>
                  <a:schemeClr val="accent3"/>
                </a:solidFill>
                <a:latin typeface="+mn-lt"/>
              </a:defRPr>
            </a:lvl1pPr>
          </a:lstStyle>
          <a:p>
            <a:pPr lvl="0"/>
            <a:r>
              <a:rPr lang="en-US"/>
              <a:t>Click to 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571499" y="2708227"/>
            <a:ext cx="5045529"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a:t>Click to edit Master text styles</a:t>
            </a: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8" name="Rectangle 7">
            <a:extLst>
              <a:ext uri="{FF2B5EF4-FFF2-40B4-BE49-F238E27FC236}">
                <a16:creationId xmlns:a16="http://schemas.microsoft.com/office/drawing/2014/main" id="{1E6A75B6-7B4E-496F-A846-0FFBB6E1D164}"/>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7648ACB4-9C22-4636-800F-578055A5BC10}"/>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Tree>
    <p:extLst>
      <p:ext uri="{BB962C8B-B14F-4D97-AF65-F5344CB8AC3E}">
        <p14:creationId xmlns:p14="http://schemas.microsoft.com/office/powerpoint/2010/main" val="2043872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Flowchart: Document 3">
            <a:extLst>
              <a:ext uri="{FF2B5EF4-FFF2-40B4-BE49-F238E27FC236}">
                <a16:creationId xmlns:a16="http://schemas.microsoft.com/office/drawing/2014/main" id="{D5C833BC-89A8-4D28-9D63-F45F14D694BF}"/>
              </a:ext>
            </a:extLst>
          </p:cNvPr>
          <p:cNvSpPr/>
          <p:nvPr userDrawn="1"/>
        </p:nvSpPr>
        <p:spPr>
          <a:xfrm flipH="1">
            <a:off x="123987" y="124955"/>
            <a:ext cx="11953415" cy="4408002"/>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17 w 21617"/>
              <a:gd name="connsiteY0" fmla="*/ 0 h 23765"/>
              <a:gd name="connsiteX1" fmla="*/ 21617 w 21617"/>
              <a:gd name="connsiteY1" fmla="*/ 0 h 23765"/>
              <a:gd name="connsiteX2" fmla="*/ 21617 w 21617"/>
              <a:gd name="connsiteY2" fmla="*/ 17322 h 23765"/>
              <a:gd name="connsiteX3" fmla="*/ 0 w 21617"/>
              <a:gd name="connsiteY3" fmla="*/ 22875 h 23765"/>
              <a:gd name="connsiteX4" fmla="*/ 17 w 21617"/>
              <a:gd name="connsiteY4" fmla="*/ 0 h 23765"/>
              <a:gd name="connsiteX0" fmla="*/ 17 w 21617"/>
              <a:gd name="connsiteY0" fmla="*/ 0 h 24368"/>
              <a:gd name="connsiteX1" fmla="*/ 21617 w 21617"/>
              <a:gd name="connsiteY1" fmla="*/ 0 h 24368"/>
              <a:gd name="connsiteX2" fmla="*/ 21617 w 21617"/>
              <a:gd name="connsiteY2" fmla="*/ 17322 h 24368"/>
              <a:gd name="connsiteX3" fmla="*/ 0 w 21617"/>
              <a:gd name="connsiteY3" fmla="*/ 22875 h 24368"/>
              <a:gd name="connsiteX4" fmla="*/ 17 w 21617"/>
              <a:gd name="connsiteY4" fmla="*/ 0 h 24368"/>
              <a:gd name="connsiteX0" fmla="*/ 17 w 21617"/>
              <a:gd name="connsiteY0" fmla="*/ 0 h 24514"/>
              <a:gd name="connsiteX1" fmla="*/ 21617 w 21617"/>
              <a:gd name="connsiteY1" fmla="*/ 0 h 24514"/>
              <a:gd name="connsiteX2" fmla="*/ 21617 w 21617"/>
              <a:gd name="connsiteY2" fmla="*/ 17322 h 24514"/>
              <a:gd name="connsiteX3" fmla="*/ 0 w 21617"/>
              <a:gd name="connsiteY3" fmla="*/ 22875 h 24514"/>
              <a:gd name="connsiteX4" fmla="*/ 17 w 21617"/>
              <a:gd name="connsiteY4" fmla="*/ 0 h 24514"/>
              <a:gd name="connsiteX0" fmla="*/ 17 w 21617"/>
              <a:gd name="connsiteY0" fmla="*/ 0 h 24569"/>
              <a:gd name="connsiteX1" fmla="*/ 21617 w 21617"/>
              <a:gd name="connsiteY1" fmla="*/ 0 h 24569"/>
              <a:gd name="connsiteX2" fmla="*/ 21617 w 21617"/>
              <a:gd name="connsiteY2" fmla="*/ 17322 h 24569"/>
              <a:gd name="connsiteX3" fmla="*/ 0 w 21617"/>
              <a:gd name="connsiteY3" fmla="*/ 22875 h 24569"/>
              <a:gd name="connsiteX4" fmla="*/ 17 w 21617"/>
              <a:gd name="connsiteY4" fmla="*/ 0 h 24569"/>
              <a:gd name="connsiteX0" fmla="*/ 17 w 21617"/>
              <a:gd name="connsiteY0" fmla="*/ 0 h 24698"/>
              <a:gd name="connsiteX1" fmla="*/ 21617 w 21617"/>
              <a:gd name="connsiteY1" fmla="*/ 0 h 24698"/>
              <a:gd name="connsiteX2" fmla="*/ 21617 w 21617"/>
              <a:gd name="connsiteY2" fmla="*/ 17322 h 24698"/>
              <a:gd name="connsiteX3" fmla="*/ 0 w 21617"/>
              <a:gd name="connsiteY3" fmla="*/ 22875 h 24698"/>
              <a:gd name="connsiteX4" fmla="*/ 17 w 21617"/>
              <a:gd name="connsiteY4" fmla="*/ 0 h 24698"/>
              <a:gd name="connsiteX0" fmla="*/ 17 w 21617"/>
              <a:gd name="connsiteY0" fmla="*/ 0 h 24785"/>
              <a:gd name="connsiteX1" fmla="*/ 21617 w 21617"/>
              <a:gd name="connsiteY1" fmla="*/ 0 h 24785"/>
              <a:gd name="connsiteX2" fmla="*/ 21617 w 21617"/>
              <a:gd name="connsiteY2" fmla="*/ 17322 h 24785"/>
              <a:gd name="connsiteX3" fmla="*/ 0 w 21617"/>
              <a:gd name="connsiteY3" fmla="*/ 22875 h 24785"/>
              <a:gd name="connsiteX4" fmla="*/ 17 w 21617"/>
              <a:gd name="connsiteY4" fmla="*/ 0 h 2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7" h="24785">
                <a:moveTo>
                  <a:pt x="17" y="0"/>
                </a:moveTo>
                <a:lnTo>
                  <a:pt x="21617" y="0"/>
                </a:lnTo>
                <a:lnTo>
                  <a:pt x="21617" y="17322"/>
                </a:lnTo>
                <a:cubicBezTo>
                  <a:pt x="10919" y="19230"/>
                  <a:pt x="10221" y="28798"/>
                  <a:pt x="0" y="22875"/>
                </a:cubicBezTo>
                <a:cubicBezTo>
                  <a:pt x="6" y="15250"/>
                  <a:pt x="11" y="7625"/>
                  <a:pt x="1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2">
                    <a:lumMod val="50000"/>
                  </a:schemeClr>
                </a:solidFill>
                <a:latin typeface="+mn-lt"/>
              </a:defRPr>
            </a:lvl1pPr>
          </a:lstStyle>
          <a:p>
            <a:pPr marL="228600" lvl="0" indent="-228600"/>
            <a:r>
              <a:rPr lang="en-US" dirty="0"/>
              <a:t>Subtitle</a:t>
            </a:r>
            <a:endParaRPr lang="en-GB" dirty="0"/>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dirty="0"/>
              <a:t>Title</a:t>
            </a:r>
            <a:endParaRPr lang="en-GB" dirty="0"/>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5822404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4" name="Flowchart: Document 3">
            <a:extLst>
              <a:ext uri="{FF2B5EF4-FFF2-40B4-BE49-F238E27FC236}">
                <a16:creationId xmlns:a16="http://schemas.microsoft.com/office/drawing/2014/main" id="{7F75D8AF-79DE-4E2B-A15F-8EC66948BC31}"/>
              </a:ext>
            </a:extLst>
          </p:cNvPr>
          <p:cNvSpPr/>
          <p:nvPr userDrawn="1"/>
        </p:nvSpPr>
        <p:spPr>
          <a:xfrm flipH="1" flipV="1">
            <a:off x="114590" y="4581492"/>
            <a:ext cx="11962815" cy="2152681"/>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17 w 21617"/>
              <a:gd name="connsiteY0" fmla="*/ 0 h 23765"/>
              <a:gd name="connsiteX1" fmla="*/ 21617 w 21617"/>
              <a:gd name="connsiteY1" fmla="*/ 0 h 23765"/>
              <a:gd name="connsiteX2" fmla="*/ 21617 w 21617"/>
              <a:gd name="connsiteY2" fmla="*/ 17322 h 23765"/>
              <a:gd name="connsiteX3" fmla="*/ 0 w 21617"/>
              <a:gd name="connsiteY3" fmla="*/ 22875 h 23765"/>
              <a:gd name="connsiteX4" fmla="*/ 17 w 21617"/>
              <a:gd name="connsiteY4" fmla="*/ 0 h 23765"/>
              <a:gd name="connsiteX0" fmla="*/ 17 w 21617"/>
              <a:gd name="connsiteY0" fmla="*/ 0 h 24368"/>
              <a:gd name="connsiteX1" fmla="*/ 21617 w 21617"/>
              <a:gd name="connsiteY1" fmla="*/ 0 h 24368"/>
              <a:gd name="connsiteX2" fmla="*/ 21617 w 21617"/>
              <a:gd name="connsiteY2" fmla="*/ 17322 h 24368"/>
              <a:gd name="connsiteX3" fmla="*/ 0 w 21617"/>
              <a:gd name="connsiteY3" fmla="*/ 22875 h 24368"/>
              <a:gd name="connsiteX4" fmla="*/ 17 w 21617"/>
              <a:gd name="connsiteY4" fmla="*/ 0 h 24368"/>
              <a:gd name="connsiteX0" fmla="*/ 17 w 21617"/>
              <a:gd name="connsiteY0" fmla="*/ 0 h 24514"/>
              <a:gd name="connsiteX1" fmla="*/ 21617 w 21617"/>
              <a:gd name="connsiteY1" fmla="*/ 0 h 24514"/>
              <a:gd name="connsiteX2" fmla="*/ 21617 w 21617"/>
              <a:gd name="connsiteY2" fmla="*/ 17322 h 24514"/>
              <a:gd name="connsiteX3" fmla="*/ 0 w 21617"/>
              <a:gd name="connsiteY3" fmla="*/ 22875 h 24514"/>
              <a:gd name="connsiteX4" fmla="*/ 17 w 21617"/>
              <a:gd name="connsiteY4" fmla="*/ 0 h 24514"/>
              <a:gd name="connsiteX0" fmla="*/ 17 w 21617"/>
              <a:gd name="connsiteY0" fmla="*/ 0 h 24569"/>
              <a:gd name="connsiteX1" fmla="*/ 21617 w 21617"/>
              <a:gd name="connsiteY1" fmla="*/ 0 h 24569"/>
              <a:gd name="connsiteX2" fmla="*/ 21617 w 21617"/>
              <a:gd name="connsiteY2" fmla="*/ 17322 h 24569"/>
              <a:gd name="connsiteX3" fmla="*/ 0 w 21617"/>
              <a:gd name="connsiteY3" fmla="*/ 22875 h 24569"/>
              <a:gd name="connsiteX4" fmla="*/ 17 w 21617"/>
              <a:gd name="connsiteY4" fmla="*/ 0 h 24569"/>
              <a:gd name="connsiteX0" fmla="*/ 17 w 21617"/>
              <a:gd name="connsiteY0" fmla="*/ 0 h 24698"/>
              <a:gd name="connsiteX1" fmla="*/ 21617 w 21617"/>
              <a:gd name="connsiteY1" fmla="*/ 0 h 24698"/>
              <a:gd name="connsiteX2" fmla="*/ 21617 w 21617"/>
              <a:gd name="connsiteY2" fmla="*/ 17322 h 24698"/>
              <a:gd name="connsiteX3" fmla="*/ 0 w 21617"/>
              <a:gd name="connsiteY3" fmla="*/ 22875 h 24698"/>
              <a:gd name="connsiteX4" fmla="*/ 17 w 21617"/>
              <a:gd name="connsiteY4" fmla="*/ 0 h 24698"/>
              <a:gd name="connsiteX0" fmla="*/ 17 w 21617"/>
              <a:gd name="connsiteY0" fmla="*/ 0 h 24785"/>
              <a:gd name="connsiteX1" fmla="*/ 21617 w 21617"/>
              <a:gd name="connsiteY1" fmla="*/ 0 h 24785"/>
              <a:gd name="connsiteX2" fmla="*/ 21617 w 21617"/>
              <a:gd name="connsiteY2" fmla="*/ 17322 h 24785"/>
              <a:gd name="connsiteX3" fmla="*/ 0 w 21617"/>
              <a:gd name="connsiteY3" fmla="*/ 22875 h 24785"/>
              <a:gd name="connsiteX4" fmla="*/ 17 w 21617"/>
              <a:gd name="connsiteY4" fmla="*/ 0 h 24785"/>
              <a:gd name="connsiteX0" fmla="*/ 34 w 21634"/>
              <a:gd name="connsiteY0" fmla="*/ 0 h 36778"/>
              <a:gd name="connsiteX1" fmla="*/ 21634 w 21634"/>
              <a:gd name="connsiteY1" fmla="*/ 0 h 36778"/>
              <a:gd name="connsiteX2" fmla="*/ 21634 w 21634"/>
              <a:gd name="connsiteY2" fmla="*/ 17322 h 36778"/>
              <a:gd name="connsiteX3" fmla="*/ 0 w 21634"/>
              <a:gd name="connsiteY3" fmla="*/ 35787 h 36778"/>
              <a:gd name="connsiteX4" fmla="*/ 34 w 21634"/>
              <a:gd name="connsiteY4" fmla="*/ 0 h 36778"/>
              <a:gd name="connsiteX0" fmla="*/ 34 w 21634"/>
              <a:gd name="connsiteY0" fmla="*/ 0 h 41874"/>
              <a:gd name="connsiteX1" fmla="*/ 21634 w 21634"/>
              <a:gd name="connsiteY1" fmla="*/ 0 h 41874"/>
              <a:gd name="connsiteX2" fmla="*/ 21634 w 21634"/>
              <a:gd name="connsiteY2" fmla="*/ 17322 h 41874"/>
              <a:gd name="connsiteX3" fmla="*/ 0 w 21634"/>
              <a:gd name="connsiteY3" fmla="*/ 35787 h 41874"/>
              <a:gd name="connsiteX4" fmla="*/ 34 w 21634"/>
              <a:gd name="connsiteY4" fmla="*/ 0 h 41874"/>
              <a:gd name="connsiteX0" fmla="*/ 34 w 21634"/>
              <a:gd name="connsiteY0" fmla="*/ 0 h 42123"/>
              <a:gd name="connsiteX1" fmla="*/ 21634 w 21634"/>
              <a:gd name="connsiteY1" fmla="*/ 0 h 42123"/>
              <a:gd name="connsiteX2" fmla="*/ 21634 w 21634"/>
              <a:gd name="connsiteY2" fmla="*/ 17322 h 42123"/>
              <a:gd name="connsiteX3" fmla="*/ 0 w 21634"/>
              <a:gd name="connsiteY3" fmla="*/ 35787 h 42123"/>
              <a:gd name="connsiteX4" fmla="*/ 34 w 21634"/>
              <a:gd name="connsiteY4" fmla="*/ 0 h 42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4" h="42123">
                <a:moveTo>
                  <a:pt x="34" y="0"/>
                </a:moveTo>
                <a:lnTo>
                  <a:pt x="21634" y="0"/>
                </a:lnTo>
                <a:lnTo>
                  <a:pt x="21634" y="17322"/>
                </a:lnTo>
                <a:cubicBezTo>
                  <a:pt x="10970" y="21444"/>
                  <a:pt x="9198" y="56098"/>
                  <a:pt x="0" y="35787"/>
                </a:cubicBezTo>
                <a:cubicBezTo>
                  <a:pt x="6" y="28162"/>
                  <a:pt x="28" y="7625"/>
                  <a:pt x="3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1611383"/>
            <a:ext cx="9666514" cy="746846"/>
          </a:xfrm>
        </p:spPr>
        <p:txBody>
          <a:bodyPr anchor="t">
            <a:noAutofit/>
          </a:bodyPr>
          <a:lstStyle>
            <a:lvl1pPr>
              <a:defRPr sz="4800" spc="-150">
                <a:solidFill>
                  <a:schemeClr val="tx1">
                    <a:lumMod val="75000"/>
                    <a:lumOff val="25000"/>
                  </a:schemeClr>
                </a:solidFill>
              </a:defRPr>
            </a:lvl1pPr>
          </a:lstStyle>
          <a:p>
            <a:r>
              <a:rPr lang="en-US" dirty="0"/>
              <a:t>Section Header 1</a:t>
            </a:r>
            <a:endParaRPr lang="en-GB" dirty="0"/>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2464424"/>
            <a:ext cx="9666514" cy="221599"/>
          </a:xfrm>
        </p:spPr>
        <p:txBody>
          <a:bodyPr tIns="0" bIns="0">
            <a:spAutoFit/>
          </a:bodyPr>
          <a:lstStyle>
            <a:lvl1pPr marL="0" indent="0">
              <a:buNone/>
              <a:defRPr sz="16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
        <p:nvSpPr>
          <p:cNvPr id="13" name="Rectangle 12">
            <a:extLst>
              <a:ext uri="{FF2B5EF4-FFF2-40B4-BE49-F238E27FC236}">
                <a16:creationId xmlns:a16="http://schemas.microsoft.com/office/drawing/2014/main" id="{560C8850-C2CD-4E0B-AA6F-6B884EB94B4B}"/>
              </a:ext>
            </a:extLst>
          </p:cNvPr>
          <p:cNvSpPr/>
          <p:nvPr userDrawn="1"/>
        </p:nvSpPr>
        <p:spPr>
          <a:xfrm>
            <a:off x="435429" y="1532049"/>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80D3D7B7-CDD7-4664-B2D8-6F60FEAEAC45}"/>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Slide Number Placeholder 5">
            <a:extLst>
              <a:ext uri="{FF2B5EF4-FFF2-40B4-BE49-F238E27FC236}">
                <a16:creationId xmlns:a16="http://schemas.microsoft.com/office/drawing/2014/main" id="{9E81145E-5F17-4CB6-9E17-ECF3BB38DE75}"/>
              </a:ext>
            </a:extLst>
          </p:cNvPr>
          <p:cNvSpPr txBox="1">
            <a:spLocks/>
          </p:cNvSpPr>
          <p:nvPr userDrawn="1"/>
        </p:nvSpPr>
        <p:spPr>
          <a:xfrm>
            <a:off x="11360016" y="6369050"/>
            <a:ext cx="335909" cy="365125"/>
          </a:xfrm>
          <a:prstGeom prst="rect">
            <a:avLst/>
          </a:prstGeom>
          <a:solidFill>
            <a:schemeClr val="bg1">
              <a:lumMod val="85000"/>
            </a:schemeClr>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tx1"/>
                </a:solidFill>
              </a:rPr>
              <a:pPr/>
              <a:t>‹#›</a:t>
            </a:fld>
            <a:endParaRPr lang="en-GB" b="1" dirty="0">
              <a:solidFill>
                <a:schemeClr val="tx1"/>
              </a:solidFill>
            </a:endParaRPr>
          </a:p>
        </p:txBody>
      </p:sp>
    </p:spTree>
    <p:extLst>
      <p:ext uri="{BB962C8B-B14F-4D97-AF65-F5344CB8AC3E}">
        <p14:creationId xmlns:p14="http://schemas.microsoft.com/office/powerpoint/2010/main" val="23672193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a:t>Click to edit Master title style</a:t>
            </a:r>
          </a:p>
        </p:txBody>
      </p:sp>
      <p:sp>
        <p:nvSpPr>
          <p:cNvPr id="11" name="Content Placeholder 2">
            <a:extLst>
              <a:ext uri="{FF2B5EF4-FFF2-40B4-BE49-F238E27FC236}">
                <a16:creationId xmlns:a16="http://schemas.microsoft.com/office/drawing/2014/main" id="{758E3AAF-44AA-41E0-AE18-8B461598AD07}"/>
              </a:ext>
            </a:extLst>
          </p:cNvPr>
          <p:cNvSpPr>
            <a:spLocks noGrp="1"/>
          </p:cNvSpPr>
          <p:nvPr>
            <p:ph sz="half" idx="1"/>
          </p:nvPr>
        </p:nvSpPr>
        <p:spPr>
          <a:xfrm>
            <a:off x="446314" y="1825625"/>
            <a:ext cx="5306787" cy="435133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a:extLst>
              <a:ext uri="{FF2B5EF4-FFF2-40B4-BE49-F238E27FC236}">
                <a16:creationId xmlns:a16="http://schemas.microsoft.com/office/drawing/2014/main" id="{FC1B8B60-5429-4EF9-93D0-2CCCF562B916}"/>
              </a:ext>
            </a:extLst>
          </p:cNvPr>
          <p:cNvSpPr>
            <a:spLocks noGrp="1"/>
          </p:cNvSpPr>
          <p:nvPr>
            <p:ph sz="half" idx="2"/>
          </p:nvPr>
        </p:nvSpPr>
        <p:spPr>
          <a:xfrm>
            <a:off x="6438900" y="1825625"/>
            <a:ext cx="5181600" cy="435133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4700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a:xfrm>
            <a:off x="839788" y="500215"/>
            <a:ext cx="3932237" cy="1557185"/>
          </a:xfrm>
        </p:spPr>
        <p:txBody>
          <a:bodyPr/>
          <a:lstStyle/>
          <a:p>
            <a:r>
              <a:rPr lang="en-US"/>
              <a:t>Click to edit Master title style</a:t>
            </a:r>
          </a:p>
        </p:txBody>
      </p:sp>
      <p:sp>
        <p:nvSpPr>
          <p:cNvPr id="15" name="Text Placeholder 3">
            <a:extLst>
              <a:ext uri="{FF2B5EF4-FFF2-40B4-BE49-F238E27FC236}">
                <a16:creationId xmlns:a16="http://schemas.microsoft.com/office/drawing/2014/main" id="{9B6692B7-0F8A-4381-96B4-5F358BFD1E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6" name="Content Placeholder 2">
            <a:extLst>
              <a:ext uri="{FF2B5EF4-FFF2-40B4-BE49-F238E27FC236}">
                <a16:creationId xmlns:a16="http://schemas.microsoft.com/office/drawing/2014/main" id="{B43535EE-90E2-422C-B7AC-4D346E8D6E04}"/>
              </a:ext>
            </a:extLst>
          </p:cNvPr>
          <p:cNvSpPr>
            <a:spLocks noGrp="1"/>
          </p:cNvSpPr>
          <p:nvPr>
            <p:ph idx="1"/>
          </p:nvPr>
        </p:nvSpPr>
        <p:spPr>
          <a:xfrm>
            <a:off x="5183188" y="500215"/>
            <a:ext cx="6172200" cy="536877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64241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a:xfrm>
            <a:off x="839788" y="500215"/>
            <a:ext cx="3932237" cy="1557185"/>
          </a:xfrm>
        </p:spPr>
        <p:txBody>
          <a:bodyPr/>
          <a:lstStyle/>
          <a:p>
            <a:r>
              <a:rPr lang="en-US"/>
              <a:t>Click to edit Master title style</a:t>
            </a:r>
          </a:p>
        </p:txBody>
      </p:sp>
      <p:sp>
        <p:nvSpPr>
          <p:cNvPr id="15" name="Text Placeholder 3">
            <a:extLst>
              <a:ext uri="{FF2B5EF4-FFF2-40B4-BE49-F238E27FC236}">
                <a16:creationId xmlns:a16="http://schemas.microsoft.com/office/drawing/2014/main" id="{9B6692B7-0F8A-4381-96B4-5F358BFD1E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Picture Placeholder 2">
            <a:extLst>
              <a:ext uri="{FF2B5EF4-FFF2-40B4-BE49-F238E27FC236}">
                <a16:creationId xmlns:a16="http://schemas.microsoft.com/office/drawing/2014/main" id="{131CB29F-0BE0-476F-B57A-7638E9BFAE76}"/>
              </a:ext>
            </a:extLst>
          </p:cNvPr>
          <p:cNvSpPr>
            <a:spLocks noGrp="1"/>
          </p:cNvSpPr>
          <p:nvPr>
            <p:ph type="pic" idx="1"/>
          </p:nvPr>
        </p:nvSpPr>
        <p:spPr>
          <a:xfrm>
            <a:off x="5183188" y="500215"/>
            <a:ext cx="6172200" cy="5368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16409964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4329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E46C0F6-F728-4FF0-A7F3-F6AECCD35B33}"/>
              </a:ext>
            </a:extLst>
          </p:cNvPr>
          <p:cNvSpPr>
            <a:spLocks noGrp="1"/>
          </p:cNvSpPr>
          <p:nvPr>
            <p:ph type="pic" sz="quarter" idx="13" hasCustomPrompt="1"/>
          </p:nvPr>
        </p:nvSpPr>
        <p:spPr>
          <a:xfrm>
            <a:off x="120650" y="136525"/>
            <a:ext cx="11950700" cy="6584951"/>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7" name="Text Placeholder 6">
            <a:extLst>
              <a:ext uri="{FF2B5EF4-FFF2-40B4-BE49-F238E27FC236}">
                <a16:creationId xmlns:a16="http://schemas.microsoft.com/office/drawing/2014/main" id="{E4DAD220-8CE3-4FF4-957A-1E24442C6565}"/>
              </a:ext>
            </a:extLst>
          </p:cNvPr>
          <p:cNvSpPr>
            <a:spLocks noGrp="1"/>
          </p:cNvSpPr>
          <p:nvPr>
            <p:ph type="body" sz="quarter" idx="14"/>
          </p:nvPr>
        </p:nvSpPr>
        <p:spPr>
          <a:xfrm>
            <a:off x="1587500" y="4022725"/>
            <a:ext cx="10033000" cy="1236236"/>
          </a:xfrm>
          <a:solidFill>
            <a:schemeClr val="tx1">
              <a:alpha val="68000"/>
            </a:schemeClr>
          </a:solidFill>
        </p:spPr>
        <p:txBody>
          <a:bodyPr lIns="274320" tIns="274320" rIns="274320" bIns="274320" anchor="ctr">
            <a:spAutoFit/>
          </a:bodyPr>
          <a:lstStyle>
            <a:lvl1pPr marL="0" indent="0">
              <a:lnSpc>
                <a:spcPct val="100000"/>
              </a:lnSpc>
              <a:buNone/>
              <a:defRPr sz="1800" b="0">
                <a:solidFill>
                  <a:schemeClr val="bg1"/>
                </a:solidFill>
              </a:defRPr>
            </a:lvl1pPr>
          </a:lstStyle>
          <a:p>
            <a:pPr lvl="0"/>
            <a:r>
              <a:rPr lang="en-US"/>
              <a:t>Click to edit Master text styles</a:t>
            </a:r>
          </a:p>
          <a:p>
            <a:pPr lvl="1"/>
            <a:r>
              <a:rPr lang="en-US"/>
              <a:t>Second level</a:t>
            </a:r>
          </a:p>
        </p:txBody>
      </p:sp>
      <p:sp>
        <p:nvSpPr>
          <p:cNvPr id="8" name="Text Placeholder 6">
            <a:extLst>
              <a:ext uri="{FF2B5EF4-FFF2-40B4-BE49-F238E27FC236}">
                <a16:creationId xmlns:a16="http://schemas.microsoft.com/office/drawing/2014/main" id="{58FDDD78-44AA-4B92-90B8-DFC56D688C50}"/>
              </a:ext>
            </a:extLst>
          </p:cNvPr>
          <p:cNvSpPr>
            <a:spLocks noGrp="1"/>
          </p:cNvSpPr>
          <p:nvPr>
            <p:ph type="body" sz="quarter" idx="15" hasCustomPrompt="1"/>
          </p:nvPr>
        </p:nvSpPr>
        <p:spPr>
          <a:xfrm>
            <a:off x="336550" y="3269342"/>
            <a:ext cx="1155366" cy="2576090"/>
          </a:xfrm>
          <a:noFill/>
        </p:spPr>
        <p:txBody>
          <a:bodyPr wrap="square" lIns="182880" tIns="182880" rIns="182880" bIns="91440">
            <a:spAutoFit/>
          </a:bodyPr>
          <a:lstStyle>
            <a:lvl1pPr marL="0" indent="0">
              <a:buNone/>
              <a:defRPr sz="16600" b="1">
                <a:solidFill>
                  <a:schemeClr val="bg1"/>
                </a:solidFill>
                <a:latin typeface="Arial" panose="020B0604020202020204" pitchFamily="34" charset="0"/>
                <a:cs typeface="Arial" panose="020B0604020202020204" pitchFamily="34" charset="0"/>
              </a:defRPr>
            </a:lvl1pPr>
          </a:lstStyle>
          <a:p>
            <a:pPr lvl="0"/>
            <a:r>
              <a:rPr lang="en-US" dirty="0"/>
              <a:t>“</a:t>
            </a:r>
          </a:p>
        </p:txBody>
      </p:sp>
      <p:sp>
        <p:nvSpPr>
          <p:cNvPr id="9" name="Frame 8">
            <a:extLst>
              <a:ext uri="{FF2B5EF4-FFF2-40B4-BE49-F238E27FC236}">
                <a16:creationId xmlns:a16="http://schemas.microsoft.com/office/drawing/2014/main" id="{0283712C-6C33-4303-985C-6493AAFAF40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Rectangle 9">
            <a:extLst>
              <a:ext uri="{FF2B5EF4-FFF2-40B4-BE49-F238E27FC236}">
                <a16:creationId xmlns:a16="http://schemas.microsoft.com/office/drawing/2014/main" id="{5793B617-BDEC-4471-BF16-3ADF8D92DD69}"/>
              </a:ext>
            </a:extLst>
          </p:cNvPr>
          <p:cNvSpPr/>
          <p:nvPr userDrawn="1"/>
        </p:nvSpPr>
        <p:spPr>
          <a:xfrm>
            <a:off x="11360016" y="6369050"/>
            <a:ext cx="335909" cy="48895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1" name="Slide Number Placeholder 5">
            <a:extLst>
              <a:ext uri="{FF2B5EF4-FFF2-40B4-BE49-F238E27FC236}">
                <a16:creationId xmlns:a16="http://schemas.microsoft.com/office/drawing/2014/main" id="{33D238BD-C38B-4BEB-92A5-657AAB9C5351}"/>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2" name="Title 1">
            <a:extLst>
              <a:ext uri="{FF2B5EF4-FFF2-40B4-BE49-F238E27FC236}">
                <a16:creationId xmlns:a16="http://schemas.microsoft.com/office/drawing/2014/main" id="{50E81040-AE93-4763-96F3-062F0F2D8F1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0143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with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314F9CD-0693-4A94-A67A-F71413300A64}"/>
              </a:ext>
            </a:extLst>
          </p:cNvPr>
          <p:cNvSpPr>
            <a:spLocks noGrp="1"/>
          </p:cNvSpPr>
          <p:nvPr>
            <p:ph type="pic" sz="quarter" idx="11" hasCustomPrompt="1"/>
          </p:nvPr>
        </p:nvSpPr>
        <p:spPr>
          <a:xfrm>
            <a:off x="0" y="0"/>
            <a:ext cx="12191999" cy="3962400"/>
          </a:xfr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dirty="0"/>
              <a:t>Insert Image</a:t>
            </a:r>
            <a:endParaRPr lang="en-GB" dirty="0"/>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3"/>
                </a:solidFill>
                <a:latin typeface="+mn-lt"/>
              </a:defRPr>
            </a:lvl1pPr>
          </a:lstStyle>
          <a:p>
            <a:pPr marL="228600" lvl="0" indent="-228600"/>
            <a:r>
              <a:rPr lang="en-US" dirty="0"/>
              <a:t>Subtitle</a:t>
            </a:r>
            <a:endParaRPr lang="en-GB" dirty="0"/>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dirty="0"/>
              <a:t>Title</a:t>
            </a:r>
            <a:endParaRPr lang="en-GB" dirty="0"/>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7B386286-CEE2-E94A-BBC0-0A3723EB14DE}"/>
              </a:ext>
            </a:extLst>
          </p:cNvPr>
          <p:cNvSpPr/>
          <p:nvPr userDrawn="1"/>
        </p:nvSpPr>
        <p:spPr>
          <a:xfrm>
            <a:off x="11008895" y="6220326"/>
            <a:ext cx="866273" cy="637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5397571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7C719AD2-39D2-425C-90E5-8FD2D783ADDF}"/>
              </a:ext>
            </a:extLst>
          </p:cNvPr>
          <p:cNvSpPr>
            <a:spLocks noGrp="1"/>
          </p:cNvSpPr>
          <p:nvPr>
            <p:ph type="pic" sz="quarter" idx="13" hasCustomPrompt="1"/>
          </p:nvPr>
        </p:nvSpPr>
        <p:spPr>
          <a:xfrm>
            <a:off x="0" y="0"/>
            <a:ext cx="12192000"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4907643" cy="701731"/>
          </a:xfrm>
        </p:spPr>
        <p:txBody>
          <a:bodyPr vert="horz" wrap="square" lIns="91440" tIns="45720" rIns="91440" bIns="45720" rtlCol="0" anchor="b">
            <a:spAutoFit/>
          </a:bodyPr>
          <a:lstStyle>
            <a:lvl1pPr>
              <a:defRPr lang="en-GB" sz="4400" b="1" spc="-150" dirty="0">
                <a:solidFill>
                  <a:schemeClr val="bg1"/>
                </a:solidFill>
                <a:latin typeface="+mj-lt"/>
              </a:defRPr>
            </a:lvl1pPr>
          </a:lstStyle>
          <a:p>
            <a:pPr marL="0" lvl="0"/>
            <a:r>
              <a:rPr lang="en-US" dirty="0"/>
              <a:t>Thank You</a:t>
            </a:r>
            <a:endParaRPr lang="en-GB" dirty="0"/>
          </a:p>
        </p:txBody>
      </p:sp>
    </p:spTree>
    <p:extLst>
      <p:ext uri="{BB962C8B-B14F-4D97-AF65-F5344CB8AC3E}">
        <p14:creationId xmlns:p14="http://schemas.microsoft.com/office/powerpoint/2010/main" val="734192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1">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6D24BA90-E7BA-471E-AA13-3329EDCD80A2}"/>
              </a:ext>
            </a:extLst>
          </p:cNvPr>
          <p:cNvSpPr/>
          <p:nvPr userDrawn="1"/>
        </p:nvSpPr>
        <p:spPr>
          <a:xfrm flipV="1">
            <a:off x="-1" y="-3"/>
            <a:ext cx="12192001" cy="6858003"/>
          </a:xfrm>
          <a:custGeom>
            <a:avLst/>
            <a:gdLst>
              <a:gd name="connsiteX0" fmla="*/ 9171734 w 12192001"/>
              <a:gd name="connsiteY0" fmla="*/ 2269381 h 6858003"/>
              <a:gd name="connsiteX1" fmla="*/ 4981292 w 12192001"/>
              <a:gd name="connsiteY1" fmla="*/ 1670903 h 6858003"/>
              <a:gd name="connsiteX2" fmla="*/ 634550 w 12192001"/>
              <a:gd name="connsiteY2" fmla="*/ 1013497 h 6858003"/>
              <a:gd name="connsiteX3" fmla="*/ 123993 w 12192001"/>
              <a:gd name="connsiteY3" fmla="*/ 984148 h 6858003"/>
              <a:gd name="connsiteX4" fmla="*/ 123993 w 12192001"/>
              <a:gd name="connsiteY4" fmla="*/ 123993 h 6858003"/>
              <a:gd name="connsiteX5" fmla="*/ 12068007 w 12192001"/>
              <a:gd name="connsiteY5" fmla="*/ 123993 h 6858003"/>
              <a:gd name="connsiteX6" fmla="*/ 12068007 w 12192001"/>
              <a:gd name="connsiteY6" fmla="*/ 1962695 h 6858003"/>
              <a:gd name="connsiteX7" fmla="*/ 11543532 w 12192001"/>
              <a:gd name="connsiteY7" fmla="*/ 2051091 h 6858003"/>
              <a:gd name="connsiteX8" fmla="*/ 9171734 w 12192001"/>
              <a:gd name="connsiteY8" fmla="*/ 2269381 h 6858003"/>
              <a:gd name="connsiteX9" fmla="*/ 1 w 12192001"/>
              <a:gd name="connsiteY9" fmla="*/ 6858003 h 6858003"/>
              <a:gd name="connsiteX10" fmla="*/ 12192001 w 12192001"/>
              <a:gd name="connsiteY10" fmla="*/ 6858003 h 6858003"/>
              <a:gd name="connsiteX11" fmla="*/ 12192001 w 12192001"/>
              <a:gd name="connsiteY11" fmla="*/ 2724879 h 6858003"/>
              <a:gd name="connsiteX12" fmla="*/ 12192001 w 12192001"/>
              <a:gd name="connsiteY12" fmla="*/ 2477360 h 6858003"/>
              <a:gd name="connsiteX13" fmla="*/ 12192001 w 12192001"/>
              <a:gd name="connsiteY13" fmla="*/ 1941781 h 6858003"/>
              <a:gd name="connsiteX14" fmla="*/ 12192000 w 12192001"/>
              <a:gd name="connsiteY14" fmla="*/ 1941781 h 6858003"/>
              <a:gd name="connsiteX15" fmla="*/ 12192000 w 12192001"/>
              <a:gd name="connsiteY15" fmla="*/ 0 h 6858003"/>
              <a:gd name="connsiteX16" fmla="*/ 0 w 12192001"/>
              <a:gd name="connsiteY16" fmla="*/ 0 h 6858003"/>
              <a:gd name="connsiteX17" fmla="*/ 0 w 12192001"/>
              <a:gd name="connsiteY17" fmla="*/ 6858000 h 6858003"/>
              <a:gd name="connsiteX18" fmla="*/ 1 w 12192001"/>
              <a:gd name="connsiteY18" fmla="*/ 6858000 h 68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1" h="6858003">
                <a:moveTo>
                  <a:pt x="9171734" y="2269381"/>
                </a:moveTo>
                <a:cubicBezTo>
                  <a:pt x="8159059" y="2253684"/>
                  <a:pt x="6843276" y="2101858"/>
                  <a:pt x="4981292" y="1670903"/>
                </a:cubicBezTo>
                <a:cubicBezTo>
                  <a:pt x="3385010" y="1301444"/>
                  <a:pt x="2075869" y="1110459"/>
                  <a:pt x="634550" y="1013497"/>
                </a:cubicBezTo>
                <a:lnTo>
                  <a:pt x="123993" y="984148"/>
                </a:lnTo>
                <a:lnTo>
                  <a:pt x="123993" y="123993"/>
                </a:lnTo>
                <a:lnTo>
                  <a:pt x="12068007" y="123993"/>
                </a:lnTo>
                <a:lnTo>
                  <a:pt x="12068007" y="1962695"/>
                </a:lnTo>
                <a:lnTo>
                  <a:pt x="11543532" y="2051091"/>
                </a:lnTo>
                <a:cubicBezTo>
                  <a:pt x="10893978" y="2164649"/>
                  <a:pt x="10184410" y="2285079"/>
                  <a:pt x="9171734" y="2269381"/>
                </a:cubicBezTo>
                <a:close/>
                <a:moveTo>
                  <a:pt x="1" y="6858003"/>
                </a:moveTo>
                <a:lnTo>
                  <a:pt x="12192001" y="6858003"/>
                </a:lnTo>
                <a:lnTo>
                  <a:pt x="12192001" y="2724879"/>
                </a:lnTo>
                <a:lnTo>
                  <a:pt x="12192001" y="2477360"/>
                </a:lnTo>
                <a:lnTo>
                  <a:pt x="12192001" y="1941781"/>
                </a:lnTo>
                <a:lnTo>
                  <a:pt x="12192000" y="1941781"/>
                </a:lnTo>
                <a:lnTo>
                  <a:pt x="12192000" y="0"/>
                </a:lnTo>
                <a:lnTo>
                  <a:pt x="0" y="0"/>
                </a:lnTo>
                <a:lnTo>
                  <a:pt x="0" y="6858000"/>
                </a:lnTo>
                <a:lnTo>
                  <a:pt x="1"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Picture Placeholder 10">
            <a:extLst>
              <a:ext uri="{FF2B5EF4-FFF2-40B4-BE49-F238E27FC236}">
                <a16:creationId xmlns:a16="http://schemas.microsoft.com/office/drawing/2014/main" id="{9467520A-F508-4AA5-BBCF-30AE2B312E04}"/>
              </a:ext>
            </a:extLst>
          </p:cNvPr>
          <p:cNvSpPr>
            <a:spLocks noGrp="1"/>
          </p:cNvSpPr>
          <p:nvPr>
            <p:ph type="pic" sz="quarter" idx="13" hasCustomPrompt="1"/>
          </p:nvPr>
        </p:nvSpPr>
        <p:spPr>
          <a:xfrm>
            <a:off x="123992" y="4587876"/>
            <a:ext cx="11944014" cy="2146775"/>
          </a:xfrm>
          <a:custGeom>
            <a:avLst/>
            <a:gdLst>
              <a:gd name="connsiteX0" fmla="*/ 9047741 w 11944014"/>
              <a:gd name="connsiteY0" fmla="*/ 1387 h 2146775"/>
              <a:gd name="connsiteX1" fmla="*/ 11419539 w 11944014"/>
              <a:gd name="connsiteY1" fmla="*/ 219677 h 2146775"/>
              <a:gd name="connsiteX2" fmla="*/ 11944014 w 11944014"/>
              <a:gd name="connsiteY2" fmla="*/ 308073 h 2146775"/>
              <a:gd name="connsiteX3" fmla="*/ 11944014 w 11944014"/>
              <a:gd name="connsiteY3" fmla="*/ 2146775 h 2146775"/>
              <a:gd name="connsiteX4" fmla="*/ 0 w 11944014"/>
              <a:gd name="connsiteY4" fmla="*/ 2146775 h 2146775"/>
              <a:gd name="connsiteX5" fmla="*/ 0 w 11944014"/>
              <a:gd name="connsiteY5" fmla="*/ 1286620 h 2146775"/>
              <a:gd name="connsiteX6" fmla="*/ 510557 w 11944014"/>
              <a:gd name="connsiteY6" fmla="*/ 1257271 h 2146775"/>
              <a:gd name="connsiteX7" fmla="*/ 4857299 w 11944014"/>
              <a:gd name="connsiteY7" fmla="*/ 599865 h 2146775"/>
              <a:gd name="connsiteX8" fmla="*/ 9047741 w 11944014"/>
              <a:gd name="connsiteY8" fmla="*/ 1387 h 214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44014" h="2146775">
                <a:moveTo>
                  <a:pt x="9047741" y="1387"/>
                </a:moveTo>
                <a:cubicBezTo>
                  <a:pt x="10060417" y="-14311"/>
                  <a:pt x="10769985" y="106119"/>
                  <a:pt x="11419539" y="219677"/>
                </a:cubicBezTo>
                <a:lnTo>
                  <a:pt x="11944014" y="308073"/>
                </a:lnTo>
                <a:lnTo>
                  <a:pt x="11944014" y="2146775"/>
                </a:lnTo>
                <a:lnTo>
                  <a:pt x="0" y="2146775"/>
                </a:lnTo>
                <a:lnTo>
                  <a:pt x="0" y="1286620"/>
                </a:lnTo>
                <a:lnTo>
                  <a:pt x="510557" y="1257271"/>
                </a:lnTo>
                <a:cubicBezTo>
                  <a:pt x="1951876" y="1160309"/>
                  <a:pt x="3261017" y="969324"/>
                  <a:pt x="4857299" y="599865"/>
                </a:cubicBezTo>
                <a:cubicBezTo>
                  <a:pt x="6719283" y="168910"/>
                  <a:pt x="8035066" y="17084"/>
                  <a:pt x="9047741" y="1387"/>
                </a:cubicBezTo>
                <a:close/>
              </a:path>
            </a:pathLst>
          </a:custGeo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dirty="0"/>
              <a:t>Insert Image</a:t>
            </a:r>
            <a:endParaRPr lang="en-GB" dirty="0"/>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1611383"/>
            <a:ext cx="9666514" cy="746846"/>
          </a:xfrm>
        </p:spPr>
        <p:txBody>
          <a:bodyPr anchor="t">
            <a:noAutofit/>
          </a:bodyPr>
          <a:lstStyle>
            <a:lvl1pPr>
              <a:defRPr sz="4800" spc="-150">
                <a:solidFill>
                  <a:schemeClr val="tx1">
                    <a:lumMod val="75000"/>
                    <a:lumOff val="25000"/>
                  </a:schemeClr>
                </a:solidFill>
              </a:defRPr>
            </a:lvl1pPr>
          </a:lstStyle>
          <a:p>
            <a:r>
              <a:rPr lang="en-US" dirty="0"/>
              <a:t>Section Header 1</a:t>
            </a:r>
            <a:endParaRPr lang="en-GB" dirty="0"/>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2464424"/>
            <a:ext cx="9666514" cy="221599"/>
          </a:xfrm>
        </p:spPr>
        <p:txBody>
          <a:bodyPr tIns="0" bIns="0">
            <a:spAutoFit/>
          </a:bodyPr>
          <a:lstStyle>
            <a:lvl1pPr marL="0" indent="0">
              <a:buNone/>
              <a:defRPr sz="16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
        <p:nvSpPr>
          <p:cNvPr id="13" name="Rectangle 12">
            <a:extLst>
              <a:ext uri="{FF2B5EF4-FFF2-40B4-BE49-F238E27FC236}">
                <a16:creationId xmlns:a16="http://schemas.microsoft.com/office/drawing/2014/main" id="{560C8850-C2CD-4E0B-AA6F-6B884EB94B4B}"/>
              </a:ext>
            </a:extLst>
          </p:cNvPr>
          <p:cNvSpPr/>
          <p:nvPr userDrawn="1"/>
        </p:nvSpPr>
        <p:spPr>
          <a:xfrm>
            <a:off x="435429" y="1532049"/>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80D3D7B7-CDD7-4664-B2D8-6F60FEAEAC45}"/>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Slide Number Placeholder 5">
            <a:extLst>
              <a:ext uri="{FF2B5EF4-FFF2-40B4-BE49-F238E27FC236}">
                <a16:creationId xmlns:a16="http://schemas.microsoft.com/office/drawing/2014/main" id="{9E81145E-5F17-4CB6-9E17-ECF3BB38DE75}"/>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Tree>
    <p:extLst>
      <p:ext uri="{BB962C8B-B14F-4D97-AF65-F5344CB8AC3E}">
        <p14:creationId xmlns:p14="http://schemas.microsoft.com/office/powerpoint/2010/main" val="3839139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with Image 2">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A836EFBB-5449-47CB-96D6-CB08287F755D}"/>
              </a:ext>
            </a:extLst>
          </p:cNvPr>
          <p:cNvSpPr>
            <a:spLocks noGrp="1"/>
          </p:cNvSpPr>
          <p:nvPr>
            <p:ph type="pic" sz="quarter" idx="11" hasCustomPrompt="1"/>
          </p:nvPr>
        </p:nvSpPr>
        <p:spPr>
          <a:xfrm>
            <a:off x="0" y="0"/>
            <a:ext cx="12191999"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dirty="0">
                <a:solidFill>
                  <a:schemeClr val="tx1"/>
                </a:solidFill>
              </a:defRPr>
            </a:lvl1pPr>
          </a:lstStyle>
          <a:p>
            <a:pPr marL="228600" lvl="0" indent="-228600" algn="ctr"/>
            <a:r>
              <a:rPr lang="en-US" dirty="0"/>
              <a:t>Insert Image</a:t>
            </a:r>
            <a:endParaRPr lang="en-GB" dirty="0"/>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3860800"/>
            <a:ext cx="9666514" cy="1686720"/>
          </a:xfrm>
        </p:spPr>
        <p:txBody>
          <a:bodyPr anchor="b">
            <a:noAutofit/>
          </a:bodyPr>
          <a:lstStyle>
            <a:lvl1pPr>
              <a:defRPr sz="4800" spc="-150">
                <a:solidFill>
                  <a:schemeClr val="bg1"/>
                </a:solidFill>
              </a:defRPr>
            </a:lvl1pPr>
          </a:lstStyle>
          <a:p>
            <a:r>
              <a:rPr lang="en-US" dirty="0"/>
              <a:t>Section Header 2</a:t>
            </a:r>
            <a:endParaRPr lang="en-GB" dirty="0"/>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5610170"/>
            <a:ext cx="9666514" cy="221599"/>
          </a:xfrm>
        </p:spPr>
        <p:txBody>
          <a:bodyPr tIns="0" bIns="0">
            <a:sp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
        <p:nvSpPr>
          <p:cNvPr id="8" name="Rectangle 7">
            <a:extLst>
              <a:ext uri="{FF2B5EF4-FFF2-40B4-BE49-F238E27FC236}">
                <a16:creationId xmlns:a16="http://schemas.microsoft.com/office/drawing/2014/main" id="{5B68A07C-35C9-40A7-8487-9EAD314C595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Slide Number Placeholder 5">
            <a:extLst>
              <a:ext uri="{FF2B5EF4-FFF2-40B4-BE49-F238E27FC236}">
                <a16:creationId xmlns:a16="http://schemas.microsoft.com/office/drawing/2014/main" id="{CE9143E8-1B27-4F08-9F20-BE30B14AC24E}"/>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Tree>
    <p:extLst>
      <p:ext uri="{BB962C8B-B14F-4D97-AF65-F5344CB8AC3E}">
        <p14:creationId xmlns:p14="http://schemas.microsoft.com/office/powerpoint/2010/main" val="1547055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a:t>Click to edit Master title style</a:t>
            </a:r>
          </a:p>
        </p:txBody>
      </p:sp>
      <p:sp>
        <p:nvSpPr>
          <p:cNvPr id="10" name="Content Placeholder 2">
            <a:extLst>
              <a:ext uri="{FF2B5EF4-FFF2-40B4-BE49-F238E27FC236}">
                <a16:creationId xmlns:a16="http://schemas.microsoft.com/office/drawing/2014/main" id="{3B7F86AE-7774-0B40-8944-DF91C77B02F3}"/>
              </a:ext>
            </a:extLst>
          </p:cNvPr>
          <p:cNvSpPr>
            <a:spLocks noGrp="1"/>
          </p:cNvSpPr>
          <p:nvPr>
            <p:ph idx="1"/>
          </p:nvPr>
        </p:nvSpPr>
        <p:spPr>
          <a:xfrm>
            <a:off x="446315" y="1463040"/>
            <a:ext cx="8030935" cy="4770098"/>
          </a:xfrm>
        </p:spPr>
        <p:txBody>
          <a:bodyPr>
            <a:noAutofit/>
          </a:bodyPr>
          <a:lstStyle>
            <a:lvl1pPr>
              <a:lnSpc>
                <a:spcPct val="100000"/>
              </a:lnSpc>
              <a:spcBef>
                <a:spcPts val="600"/>
              </a:spcBef>
              <a:spcAft>
                <a:spcPts val="1200"/>
              </a:spcAft>
              <a:defRPr sz="1800">
                <a:solidFill>
                  <a:schemeClr val="tx1">
                    <a:lumMod val="75000"/>
                    <a:lumOff val="25000"/>
                  </a:schemeClr>
                </a:solidFill>
              </a:defRPr>
            </a:lvl1pPr>
            <a:lvl2pPr>
              <a:lnSpc>
                <a:spcPct val="100000"/>
              </a:lnSpc>
              <a:spcBef>
                <a:spcPts val="600"/>
              </a:spcBef>
              <a:spcAft>
                <a:spcPts val="1200"/>
              </a:spcAft>
              <a:defRPr sz="1600">
                <a:solidFill>
                  <a:schemeClr val="tx1">
                    <a:lumMod val="75000"/>
                    <a:lumOff val="25000"/>
                  </a:schemeClr>
                </a:solidFill>
              </a:defRPr>
            </a:lvl2pPr>
            <a:lvl3pPr>
              <a:lnSpc>
                <a:spcPct val="100000"/>
              </a:lnSpc>
              <a:spcBef>
                <a:spcPts val="600"/>
              </a:spcBef>
              <a:spcAft>
                <a:spcPts val="1200"/>
              </a:spcAft>
              <a:defRPr sz="1400">
                <a:solidFill>
                  <a:schemeClr val="tx1">
                    <a:lumMod val="75000"/>
                    <a:lumOff val="25000"/>
                  </a:schemeClr>
                </a:solidFill>
              </a:defRPr>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30125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500215"/>
            <a:ext cx="11174186" cy="590931"/>
          </a:xfrm>
        </p:spPr>
        <p:txBody>
          <a:bodyPr vert="horz" wrap="square" lIns="91440" tIns="45720" rIns="91440" bIns="45720" rtlCol="0" anchor="ctr">
            <a:spAutoFit/>
          </a:bodyPr>
          <a:lstStyle>
            <a:lvl1pPr>
              <a:defRPr lang="en-GB" sz="3600" spc="-60" dirty="0"/>
            </a:lvl1pPr>
          </a:lstStyle>
          <a:p>
            <a:pPr lvl="0"/>
            <a:r>
              <a:rPr lang="en-US"/>
              <a:t>Click to edit Master title style</a:t>
            </a:r>
            <a:endParaRPr lang="en-GB" dirty="0"/>
          </a:p>
        </p:txBody>
      </p:sp>
      <p:sp>
        <p:nvSpPr>
          <p:cNvPr id="3" name="Content Placeholder 2">
            <a:extLst>
              <a:ext uri="{FF2B5EF4-FFF2-40B4-BE49-F238E27FC236}">
                <a16:creationId xmlns:a16="http://schemas.microsoft.com/office/drawing/2014/main" id="{72618346-1C0B-46DB-AAA6-71C865DE85FE}"/>
              </a:ext>
            </a:extLst>
          </p:cNvPr>
          <p:cNvSpPr>
            <a:spLocks noGrp="1"/>
          </p:cNvSpPr>
          <p:nvPr>
            <p:ph idx="1"/>
          </p:nvPr>
        </p:nvSpPr>
        <p:spPr>
          <a:xfrm>
            <a:off x="446315" y="1463040"/>
            <a:ext cx="8030935" cy="4770098"/>
          </a:xfrm>
        </p:spPr>
        <p:txBody>
          <a:bodyPr>
            <a:noAutofit/>
          </a:bodyPr>
          <a:lstStyle>
            <a:lvl1pPr>
              <a:lnSpc>
                <a:spcPct val="100000"/>
              </a:lnSpc>
              <a:spcBef>
                <a:spcPts val="600"/>
              </a:spcBef>
              <a:spcAft>
                <a:spcPts val="1200"/>
              </a:spcAft>
              <a:defRPr sz="1800">
                <a:solidFill>
                  <a:schemeClr val="tx1">
                    <a:lumMod val="75000"/>
                    <a:lumOff val="25000"/>
                  </a:schemeClr>
                </a:solidFill>
              </a:defRPr>
            </a:lvl1pPr>
            <a:lvl2pPr>
              <a:lnSpc>
                <a:spcPct val="100000"/>
              </a:lnSpc>
              <a:spcBef>
                <a:spcPts val="600"/>
              </a:spcBef>
              <a:spcAft>
                <a:spcPts val="1200"/>
              </a:spcAft>
              <a:defRPr sz="1600">
                <a:solidFill>
                  <a:schemeClr val="tx1">
                    <a:lumMod val="75000"/>
                    <a:lumOff val="25000"/>
                  </a:schemeClr>
                </a:solidFill>
              </a:defRPr>
            </a:lvl2pPr>
            <a:lvl3pPr>
              <a:lnSpc>
                <a:spcPct val="100000"/>
              </a:lnSpc>
              <a:spcBef>
                <a:spcPts val="600"/>
              </a:spcBef>
              <a:spcAft>
                <a:spcPts val="1200"/>
              </a:spcAft>
              <a:defRPr sz="1400">
                <a:solidFill>
                  <a:schemeClr val="tx1">
                    <a:lumMod val="75000"/>
                    <a:lumOff val="25000"/>
                  </a:schemeClr>
                </a:solidFill>
              </a:defRPr>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Tree>
    <p:extLst>
      <p:ext uri="{BB962C8B-B14F-4D97-AF65-F5344CB8AC3E}">
        <p14:creationId xmlns:p14="http://schemas.microsoft.com/office/powerpoint/2010/main" val="1093201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3" name="Title 2">
            <a:extLst>
              <a:ext uri="{FF2B5EF4-FFF2-40B4-BE49-F238E27FC236}">
                <a16:creationId xmlns:a16="http://schemas.microsoft.com/office/drawing/2014/main" id="{05328109-BF43-024A-B25B-C69E4098CFD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4518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a:t>Click to edit Master title style</a:t>
            </a:r>
          </a:p>
        </p:txBody>
      </p:sp>
      <p:sp>
        <p:nvSpPr>
          <p:cNvPr id="16" name="Text Placeholder 4">
            <a:extLst>
              <a:ext uri="{FF2B5EF4-FFF2-40B4-BE49-F238E27FC236}">
                <a16:creationId xmlns:a16="http://schemas.microsoft.com/office/drawing/2014/main" id="{1F05F3BA-65F5-4621-807B-C8B857D01CA9}"/>
              </a:ext>
            </a:extLst>
          </p:cNvPr>
          <p:cNvSpPr>
            <a:spLocks noGrp="1"/>
          </p:cNvSpPr>
          <p:nvPr>
            <p:ph type="body" sz="quarter" idx="3"/>
          </p:nvPr>
        </p:nvSpPr>
        <p:spPr>
          <a:xfrm>
            <a:off x="6438900" y="1463346"/>
            <a:ext cx="5181600" cy="487003"/>
          </a:xfrm>
        </p:spPr>
        <p:txBody>
          <a:bodyPr anchor="b">
            <a:normAutofit/>
          </a:bodyPr>
          <a:lstStyle>
            <a:lvl1pPr marL="0" indent="0">
              <a:buNone/>
              <a:defRPr sz="16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5">
            <a:extLst>
              <a:ext uri="{FF2B5EF4-FFF2-40B4-BE49-F238E27FC236}">
                <a16:creationId xmlns:a16="http://schemas.microsoft.com/office/drawing/2014/main" id="{CDF89E18-CCB2-4D69-AB77-CAB656EC211C}"/>
              </a:ext>
            </a:extLst>
          </p:cNvPr>
          <p:cNvSpPr>
            <a:spLocks noGrp="1"/>
          </p:cNvSpPr>
          <p:nvPr>
            <p:ph sz="quarter" idx="4"/>
          </p:nvPr>
        </p:nvSpPr>
        <p:spPr>
          <a:xfrm>
            <a:off x="6438898" y="2149311"/>
            <a:ext cx="5181601" cy="4040352"/>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
            <a:extLst>
              <a:ext uri="{FF2B5EF4-FFF2-40B4-BE49-F238E27FC236}">
                <a16:creationId xmlns:a16="http://schemas.microsoft.com/office/drawing/2014/main" id="{986F9159-693C-4325-939A-8C6869B22466}"/>
              </a:ext>
            </a:extLst>
          </p:cNvPr>
          <p:cNvSpPr>
            <a:spLocks noGrp="1"/>
          </p:cNvSpPr>
          <p:nvPr>
            <p:ph type="body" idx="1"/>
          </p:nvPr>
        </p:nvSpPr>
        <p:spPr>
          <a:xfrm>
            <a:off x="446314" y="1463346"/>
            <a:ext cx="5306787" cy="487003"/>
          </a:xfrm>
        </p:spPr>
        <p:txBody>
          <a:bodyPr anchor="b">
            <a:normAutofit/>
          </a:bodyPr>
          <a:lstStyle>
            <a:lvl1pPr marL="0" indent="0">
              <a:buNone/>
              <a:defRPr sz="16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3">
            <a:extLst>
              <a:ext uri="{FF2B5EF4-FFF2-40B4-BE49-F238E27FC236}">
                <a16:creationId xmlns:a16="http://schemas.microsoft.com/office/drawing/2014/main" id="{BEA361C8-0231-48E8-965E-6BB6D606C9FC}"/>
              </a:ext>
            </a:extLst>
          </p:cNvPr>
          <p:cNvSpPr>
            <a:spLocks noGrp="1"/>
          </p:cNvSpPr>
          <p:nvPr>
            <p:ph sz="half" idx="2"/>
          </p:nvPr>
        </p:nvSpPr>
        <p:spPr>
          <a:xfrm>
            <a:off x="446314" y="2149311"/>
            <a:ext cx="5306789" cy="4040352"/>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5963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white backgroun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571500" y="1509626"/>
            <a:ext cx="4900386" cy="334508"/>
          </a:xfrm>
        </p:spPr>
        <p:txBody>
          <a:bodyPr>
            <a:noAutofit/>
          </a:bodyPr>
          <a:lstStyle>
            <a:lvl1pPr marL="0" indent="0" algn="l">
              <a:buNone/>
              <a:defRPr sz="1600" b="1">
                <a:solidFill>
                  <a:schemeClr val="accent3"/>
                </a:solidFill>
                <a:latin typeface="+mn-lt"/>
              </a:defRPr>
            </a:lvl1pPr>
          </a:lstStyle>
          <a:p>
            <a:pPr lvl="0"/>
            <a:r>
              <a:rPr lang="en-US"/>
              <a:t>Click to edit Master text styles</a:t>
            </a:r>
          </a:p>
        </p:txBody>
      </p:sp>
      <p:sp>
        <p:nvSpPr>
          <p:cNvPr id="10" name="Text Placeholder 8">
            <a:extLst>
              <a:ext uri="{FF2B5EF4-FFF2-40B4-BE49-F238E27FC236}">
                <a16:creationId xmlns:a16="http://schemas.microsoft.com/office/drawing/2014/main" id="{3F93C618-7612-42AB-B890-45E85BD492F4}"/>
              </a:ext>
            </a:extLst>
          </p:cNvPr>
          <p:cNvSpPr>
            <a:spLocks noGrp="1"/>
          </p:cNvSpPr>
          <p:nvPr>
            <p:ph type="body" sz="quarter" idx="15"/>
          </p:nvPr>
        </p:nvSpPr>
        <p:spPr>
          <a:xfrm>
            <a:off x="6720114" y="1509626"/>
            <a:ext cx="4900386" cy="334508"/>
          </a:xfrm>
        </p:spPr>
        <p:txBody>
          <a:bodyPr>
            <a:noAutofit/>
          </a:bodyPr>
          <a:lstStyle>
            <a:lvl1pPr marL="0" indent="0" algn="l">
              <a:buNone/>
              <a:defRPr sz="1600" b="1">
                <a:solidFill>
                  <a:schemeClr val="accent6"/>
                </a:solidFill>
                <a:latin typeface="+mn-lt"/>
              </a:defRPr>
            </a:lvl1pPr>
          </a:lstStyle>
          <a:p>
            <a:pPr lvl="0"/>
            <a:r>
              <a:rPr lang="en-US"/>
              <a:t>Click to 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571500" y="2156688"/>
            <a:ext cx="4900386"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a:t>Click to edit Master text styles</a:t>
            </a:r>
          </a:p>
        </p:txBody>
      </p:sp>
      <p:sp>
        <p:nvSpPr>
          <p:cNvPr id="13" name="Text Placeholder 8">
            <a:extLst>
              <a:ext uri="{FF2B5EF4-FFF2-40B4-BE49-F238E27FC236}">
                <a16:creationId xmlns:a16="http://schemas.microsoft.com/office/drawing/2014/main" id="{464BC696-49A6-4328-BB42-5566BAC00F80}"/>
              </a:ext>
            </a:extLst>
          </p:cNvPr>
          <p:cNvSpPr>
            <a:spLocks noGrp="1"/>
          </p:cNvSpPr>
          <p:nvPr>
            <p:ph type="body" sz="quarter" idx="18"/>
          </p:nvPr>
        </p:nvSpPr>
        <p:spPr>
          <a:xfrm>
            <a:off x="6720114" y="2156688"/>
            <a:ext cx="4900386"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a:t>Click to edit Master text styles</a:t>
            </a:r>
          </a:p>
        </p:txBody>
      </p:sp>
      <p:sp>
        <p:nvSpPr>
          <p:cNvPr id="3" name="Title 2">
            <a:extLst>
              <a:ext uri="{FF2B5EF4-FFF2-40B4-BE49-F238E27FC236}">
                <a16:creationId xmlns:a16="http://schemas.microsoft.com/office/drawing/2014/main" id="{E0FB9F81-CC7F-5244-95A6-279BE4B51AB1}"/>
              </a:ext>
            </a:extLst>
          </p:cNvPr>
          <p:cNvSpPr>
            <a:spLocks noGrp="1"/>
          </p:cNvSpPr>
          <p:nvPr>
            <p:ph type="title"/>
          </p:nvPr>
        </p:nvSpPr>
        <p:spPr>
          <a:xfrm>
            <a:off x="446314" y="500215"/>
            <a:ext cx="11174186" cy="590931"/>
          </a:xfrm>
        </p:spPr>
        <p:txBody>
          <a:bodyPr/>
          <a:lstStyle/>
          <a:p>
            <a:r>
              <a:rPr lang="en-US"/>
              <a:t>Click to edit Master title style</a:t>
            </a:r>
            <a:endParaRPr lang="en-US" dirty="0"/>
          </a:p>
        </p:txBody>
      </p:sp>
    </p:spTree>
    <p:extLst>
      <p:ext uri="{BB962C8B-B14F-4D97-AF65-F5344CB8AC3E}">
        <p14:creationId xmlns:p14="http://schemas.microsoft.com/office/powerpoint/2010/main" val="1440253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1B3994-EC85-4CEE-B849-7AE33810F50A}"/>
              </a:ext>
            </a:extLst>
          </p:cNvPr>
          <p:cNvSpPr>
            <a:spLocks noGrp="1"/>
          </p:cNvSpPr>
          <p:nvPr>
            <p:ph type="title"/>
          </p:nvPr>
        </p:nvSpPr>
        <p:spPr>
          <a:xfrm>
            <a:off x="446314" y="500215"/>
            <a:ext cx="11174186" cy="590931"/>
          </a:xfrm>
          <a:prstGeom prst="rect">
            <a:avLst/>
          </a:prstGeom>
        </p:spPr>
        <p:txBody>
          <a:bodyPr vert="horz" wrap="square" lIns="91440" tIns="45720" rIns="91440" bIns="45720" rtlCol="0" anchor="ctr">
            <a:spAutoFit/>
          </a:bodyPr>
          <a:lstStyle/>
          <a:p>
            <a:pPr lvl="0"/>
            <a:r>
              <a:rPr lang="en-US"/>
              <a:t>Click to edit Master title style</a:t>
            </a:r>
            <a:endParaRPr lang="en-GB" dirty="0"/>
          </a:p>
        </p:txBody>
      </p:sp>
      <p:sp>
        <p:nvSpPr>
          <p:cNvPr id="3" name="Text Placeholder 2">
            <a:extLst>
              <a:ext uri="{FF2B5EF4-FFF2-40B4-BE49-F238E27FC236}">
                <a16:creationId xmlns:a16="http://schemas.microsoft.com/office/drawing/2014/main" id="{EE88709A-CA63-4EAC-968C-8873D088E691}"/>
              </a:ext>
            </a:extLst>
          </p:cNvPr>
          <p:cNvSpPr>
            <a:spLocks noGrp="1"/>
          </p:cNvSpPr>
          <p:nvPr>
            <p:ph type="body" idx="1"/>
          </p:nvPr>
        </p:nvSpPr>
        <p:spPr>
          <a:xfrm>
            <a:off x="446314" y="1253331"/>
            <a:ext cx="11174186" cy="4770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Footer Placeholder 4">
            <a:extLst>
              <a:ext uri="{FF2B5EF4-FFF2-40B4-BE49-F238E27FC236}">
                <a16:creationId xmlns:a16="http://schemas.microsoft.com/office/drawing/2014/main" id="{6BBA3C17-8AAC-4933-A7DA-CD7D3F840BEB}"/>
              </a:ext>
            </a:extLst>
          </p:cNvPr>
          <p:cNvSpPr>
            <a:spLocks noGrp="1"/>
          </p:cNvSpPr>
          <p:nvPr>
            <p:ph type="ftr" sz="quarter" idx="3"/>
          </p:nvPr>
        </p:nvSpPr>
        <p:spPr>
          <a:xfrm>
            <a:off x="446314" y="6356350"/>
            <a:ext cx="4114800" cy="365125"/>
          </a:xfrm>
          <a:prstGeom prst="rect">
            <a:avLst/>
          </a:prstGeom>
        </p:spPr>
        <p:txBody>
          <a:bodyPr vert="horz" lIns="91440" tIns="45720" rIns="91440" bIns="45720" rtlCol="0" anchor="ctr"/>
          <a:lstStyle>
            <a:lvl1pPr algn="l">
              <a:defRPr sz="1200">
                <a:solidFill>
                  <a:schemeClr val="tx1">
                    <a:tint val="75000"/>
                  </a:schemeClr>
                </a:solidFill>
                <a:latin typeface="+mj-lt"/>
              </a:defRPr>
            </a:lvl1pPr>
          </a:lstStyle>
          <a:p>
            <a:endParaRPr lang="en-GB" dirty="0"/>
          </a:p>
        </p:txBody>
      </p:sp>
      <p:sp>
        <p:nvSpPr>
          <p:cNvPr id="7" name="Rectangle 6">
            <a:extLst>
              <a:ext uri="{FF2B5EF4-FFF2-40B4-BE49-F238E27FC236}">
                <a16:creationId xmlns:a16="http://schemas.microsoft.com/office/drawing/2014/main" id="{72B1D122-60D0-8B4D-896A-2A770C0B6343}"/>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8" name="Slide Number Placeholder 5">
            <a:extLst>
              <a:ext uri="{FF2B5EF4-FFF2-40B4-BE49-F238E27FC236}">
                <a16:creationId xmlns:a16="http://schemas.microsoft.com/office/drawing/2014/main" id="{6B5B9FA1-1805-A944-AC99-868579EBA1AD}"/>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Tree>
    <p:extLst>
      <p:ext uri="{BB962C8B-B14F-4D97-AF65-F5344CB8AC3E}">
        <p14:creationId xmlns:p14="http://schemas.microsoft.com/office/powerpoint/2010/main" val="398157569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61" r:id="rId4"/>
    <p:sldLayoutId id="2147483662" r:id="rId5"/>
    <p:sldLayoutId id="2147483650" r:id="rId6"/>
    <p:sldLayoutId id="2147483668" r:id="rId7"/>
    <p:sldLayoutId id="2147483674" r:id="rId8"/>
    <p:sldLayoutId id="2147483666" r:id="rId9"/>
    <p:sldLayoutId id="2147483664" r:id="rId10"/>
    <p:sldLayoutId id="2147483663" r:id="rId11"/>
    <p:sldLayoutId id="2147483667" r:id="rId12"/>
    <p:sldLayoutId id="2147483671" r:id="rId13"/>
    <p:sldLayoutId id="2147483672" r:id="rId14"/>
    <p:sldLayoutId id="2147483673" r:id="rId15"/>
    <p:sldLayoutId id="2147483675" r:id="rId16"/>
    <p:sldLayoutId id="2147483676" r:id="rId17"/>
    <p:sldLayoutId id="2147483665" r:id="rId18"/>
    <p:sldLayoutId id="2147483669" r:id="rId19"/>
    <p:sldLayoutId id="2147483670" r:id="rId20"/>
  </p:sldLayoutIdLst>
  <p:hf hdr="0" ftr="0" dt="0"/>
  <p:txStyles>
    <p:title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60" userDrawn="1">
          <p15:clr>
            <a:srgbClr val="F26B43"/>
          </p15:clr>
        </p15:guide>
        <p15:guide id="4" pos="7320" userDrawn="1">
          <p15:clr>
            <a:srgbClr val="F26B43"/>
          </p15:clr>
        </p15:guide>
        <p15:guide id="5" orient="horz" pos="360" userDrawn="1">
          <p15:clr>
            <a:srgbClr val="F26B43"/>
          </p15:clr>
        </p15:guide>
        <p15:guide id="6" orient="horz" pos="39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microsoft.com/office/2007/relationships/hdphoto" Target="../media/hdphoto3.wdp"/><Relationship Id="rId5" Type="http://schemas.openxmlformats.org/officeDocument/2006/relationships/image" Target="../media/image5.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microsoft.com/office/2007/relationships/hdphoto" Target="../media/hdphoto5.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D8694222-4D81-4A9A-93A2-23C89102F234}"/>
              </a:ext>
            </a:extLst>
          </p:cNvPr>
          <p:cNvSpPr>
            <a:spLocks noGrp="1"/>
          </p:cNvSpPr>
          <p:nvPr>
            <p:ph type="ctrTitle"/>
          </p:nvPr>
        </p:nvSpPr>
        <p:spPr>
          <a:xfrm>
            <a:off x="694871" y="4630085"/>
            <a:ext cx="10607040" cy="867930"/>
          </a:xfrm>
        </p:spPr>
        <p:txBody>
          <a:bodyPr/>
          <a:lstStyle/>
          <a:p>
            <a:r>
              <a:rPr lang="en-GB" sz="2800" dirty="0">
                <a:effectLst>
                  <a:outerShdw blurRad="38100" dist="38100" dir="2700000" algn="tl">
                    <a:srgbClr val="000000">
                      <a:alpha val="43137"/>
                    </a:srgbClr>
                  </a:outerShdw>
                </a:effectLst>
              </a:rPr>
              <a:t>Data Science Professional Certificate</a:t>
            </a:r>
            <a:br>
              <a:rPr lang="en-GB" sz="2800" dirty="0">
                <a:effectLst>
                  <a:outerShdw blurRad="38100" dist="38100" dir="2700000" algn="tl">
                    <a:srgbClr val="000000">
                      <a:alpha val="43137"/>
                    </a:srgbClr>
                  </a:outerShdw>
                </a:effectLst>
              </a:rPr>
            </a:br>
            <a:r>
              <a:rPr lang="en-GB" sz="2800" dirty="0">
                <a:effectLst>
                  <a:outerShdw blurRad="38100" dist="38100" dir="2700000" algn="tl">
                    <a:srgbClr val="000000">
                      <a:alpha val="43137"/>
                    </a:srgbClr>
                  </a:outerShdw>
                </a:effectLst>
              </a:rPr>
              <a:t>Capstone Project</a:t>
            </a:r>
          </a:p>
        </p:txBody>
      </p:sp>
      <p:sp>
        <p:nvSpPr>
          <p:cNvPr id="52" name="Subtitle 51">
            <a:extLst>
              <a:ext uri="{FF2B5EF4-FFF2-40B4-BE49-F238E27FC236}">
                <a16:creationId xmlns:a16="http://schemas.microsoft.com/office/drawing/2014/main" id="{46FF1827-B46B-4BC4-8665-8914CF45DE0C}"/>
              </a:ext>
            </a:extLst>
          </p:cNvPr>
          <p:cNvSpPr>
            <a:spLocks noGrp="1"/>
          </p:cNvSpPr>
          <p:nvPr>
            <p:ph type="subTitle" idx="1"/>
          </p:nvPr>
        </p:nvSpPr>
        <p:spPr>
          <a:xfrm>
            <a:off x="694871" y="5783998"/>
            <a:ext cx="9144000" cy="369332"/>
          </a:xfrm>
        </p:spPr>
        <p:txBody>
          <a:bodyPr/>
          <a:lstStyle/>
          <a:p>
            <a:r>
              <a:rPr lang="en-GB" sz="2000" b="1" dirty="0"/>
              <a:t>Timothy Scott Marinaro</a:t>
            </a:r>
          </a:p>
        </p:txBody>
      </p:sp>
      <p:pic>
        <p:nvPicPr>
          <p:cNvPr id="5" name="Picture Placeholder 4">
            <a:extLst>
              <a:ext uri="{FF2B5EF4-FFF2-40B4-BE49-F238E27FC236}">
                <a16:creationId xmlns:a16="http://schemas.microsoft.com/office/drawing/2014/main" id="{63BCB6F8-BD7A-4F2D-990A-97A164CB1080}"/>
              </a:ext>
            </a:extLst>
          </p:cNvPr>
          <p:cNvPicPr>
            <a:picLocks noGrp="1" noChangeAspect="1"/>
          </p:cNvPicPr>
          <p:nvPr>
            <p:ph type="pic" sz="quarter" idx="10"/>
          </p:nvPr>
        </p:nvPicPr>
        <p:blipFill>
          <a:blip r:embed="rId2">
            <a:grayscl/>
            <a:extLst>
              <a:ext uri="{BEBA8EAE-BF5A-486C-A8C5-ECC9F3942E4B}">
                <a14:imgProps xmlns:a14="http://schemas.microsoft.com/office/drawing/2010/main">
                  <a14:imgLayer r:embed="rId3">
                    <a14:imgEffect>
                      <a14:saturation sat="200000"/>
                    </a14:imgEffect>
                    <a14:imgEffect>
                      <a14:brightnessContrast contrast="20000"/>
                    </a14:imgEffect>
                  </a14:imgLayer>
                </a14:imgProps>
              </a:ext>
            </a:extLst>
          </a:blip>
          <a:srcRect t="9191" b="9191"/>
          <a:stretch>
            <a:fillRect/>
          </a:stretch>
        </p:blipFill>
        <p:spPr>
          <a:xfrm>
            <a:off x="123993" y="133498"/>
            <a:ext cx="11944014" cy="4372387"/>
          </a:xfrm>
        </p:spPr>
      </p:pic>
      <p:pic>
        <p:nvPicPr>
          <p:cNvPr id="1026" name="Picture 2" descr="Coursera Secures $43M in Series B Funding, Plans to Double in Size |  Coursera Blog">
            <a:extLst>
              <a:ext uri="{FF2B5EF4-FFF2-40B4-BE49-F238E27FC236}">
                <a16:creationId xmlns:a16="http://schemas.microsoft.com/office/drawing/2014/main" id="{3C30523C-D153-4551-92D7-8B748F64CB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1308" y="6187514"/>
            <a:ext cx="2150692" cy="5591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kills Network HQ | Content authoring, syndication and distribution for IBM  Developer Skills Network">
            <a:extLst>
              <a:ext uri="{FF2B5EF4-FFF2-40B4-BE49-F238E27FC236}">
                <a16:creationId xmlns:a16="http://schemas.microsoft.com/office/drawing/2014/main" id="{4DEFD821-1249-49F2-B0A1-05A66A5197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19758" y="4747618"/>
            <a:ext cx="1593791" cy="1593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756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9">
            <a:extLst>
              <a:ext uri="{FF2B5EF4-FFF2-40B4-BE49-F238E27FC236}">
                <a16:creationId xmlns:a16="http://schemas.microsoft.com/office/drawing/2014/main" id="{8CDB17EC-4627-4B06-AED9-2BCD0772B229}"/>
              </a:ext>
            </a:extLst>
          </p:cNvPr>
          <p:cNvSpPr>
            <a:spLocks noGrp="1"/>
          </p:cNvSpPr>
          <p:nvPr>
            <p:ph type="title"/>
          </p:nvPr>
        </p:nvSpPr>
        <p:spPr>
          <a:xfrm>
            <a:off x="100584" y="310896"/>
            <a:ext cx="8624258" cy="480131"/>
          </a:xfrm>
        </p:spPr>
        <p:txBody>
          <a:bodyPr/>
          <a:lstStyle/>
          <a:p>
            <a:r>
              <a:rPr lang="en-US" sz="2800" dirty="0">
                <a:solidFill>
                  <a:srgbClr val="4D4D4D"/>
                </a:solidFill>
              </a:rPr>
              <a:t>Executive Summary</a:t>
            </a:r>
            <a:endParaRPr lang="en-GB" sz="2800" dirty="0"/>
          </a:p>
        </p:txBody>
      </p:sp>
      <p:sp>
        <p:nvSpPr>
          <p:cNvPr id="11" name="Text Box 30">
            <a:extLst>
              <a:ext uri="{FF2B5EF4-FFF2-40B4-BE49-F238E27FC236}">
                <a16:creationId xmlns:a16="http://schemas.microsoft.com/office/drawing/2014/main" id="{3077773C-AFD2-4434-B66B-E5EE2E170E79}"/>
              </a:ext>
            </a:extLst>
          </p:cNvPr>
          <p:cNvSpPr txBox="1">
            <a:spLocks noChangeArrowheads="1"/>
          </p:cNvSpPr>
          <p:nvPr/>
        </p:nvSpPr>
        <p:spPr bwMode="auto">
          <a:xfrm>
            <a:off x="252843" y="794654"/>
            <a:ext cx="7275025" cy="5378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sm"/>
                <a:tailEnd type="none" w="sm" len="sm"/>
              </a14:hiddenLine>
            </a:ext>
          </a:extLst>
        </p:spPr>
        <p:txBody>
          <a:bodyPr wrap="square" lIns="45720" rIns="45720">
            <a:spAutoFit/>
          </a:bodyPr>
          <a:lstStyle>
            <a:defPPr>
              <a:defRPr lang="en-US"/>
            </a:defPPr>
            <a:lvl1pPr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9pPr>
          </a:lstStyle>
          <a:p>
            <a:pPr algn="just" eaLnBrk="1" hangingPunct="1">
              <a:defRPr/>
            </a:pPr>
            <a:r>
              <a:rPr lang="en-US" altLang="en-US" sz="1100" dirty="0">
                <a:solidFill>
                  <a:srgbClr val="00406C"/>
                </a:solidFill>
                <a:latin typeface="+mj-lt"/>
                <a:cs typeface="Calibri" panose="020F0502020204030204" pitchFamily="34" charset="0"/>
              </a:rPr>
              <a:t>Background</a:t>
            </a:r>
          </a:p>
          <a:p>
            <a:pPr algn="just" eaLnBrk="1" hangingPunct="1">
              <a:defRPr/>
            </a:pPr>
            <a:r>
              <a:rPr lang="en-US" altLang="en-US" sz="1100" b="0" dirty="0">
                <a:solidFill>
                  <a:srgbClr val="4D4D4D"/>
                </a:solidFill>
                <a:latin typeface="+mj-lt"/>
                <a:cs typeface="Calibri" panose="020F0502020204030204" pitchFamily="34" charset="0"/>
              </a:rPr>
              <a:t>Graduates of America’s top-ranked public universities are extremely boastful about their college experiences, certain that they enjoyed a collegiate experience superior to that of all others.  Long after graduation, they can be found wearing apparel featuring that the maize and blue of Michigan,  the burnt orange of Texas, or Ohio State’s scarlet and gray. </a:t>
            </a:r>
          </a:p>
          <a:p>
            <a:pPr algn="just" eaLnBrk="1" hangingPunct="1">
              <a:defRPr/>
            </a:pPr>
            <a:endParaRPr lang="en-US" altLang="en-US" sz="1100" b="0" dirty="0">
              <a:solidFill>
                <a:srgbClr val="4D4D4D"/>
              </a:solidFill>
              <a:latin typeface="+mj-lt"/>
              <a:cs typeface="Calibri" panose="020F0502020204030204" pitchFamily="34" charset="0"/>
            </a:endParaRPr>
          </a:p>
          <a:p>
            <a:pPr algn="just" eaLnBrk="1" hangingPunct="1">
              <a:defRPr/>
            </a:pPr>
            <a:r>
              <a:rPr lang="en-US" altLang="en-US" sz="1100" b="0" dirty="0">
                <a:solidFill>
                  <a:srgbClr val="4D4D4D"/>
                </a:solidFill>
                <a:latin typeface="+mj-lt"/>
                <a:cs typeface="Calibri" panose="020F0502020204030204" pitchFamily="34" charset="0"/>
              </a:rPr>
              <a:t>Certainly, this pride comes from the academic rigor associated with the schools (highly quantified in rankings systems which have become a cottage industry unto themselves). </a:t>
            </a:r>
          </a:p>
          <a:p>
            <a:pPr algn="just" eaLnBrk="1" hangingPunct="1">
              <a:defRPr/>
            </a:pPr>
            <a:endParaRPr lang="en-US" altLang="en-US" sz="1100" b="0" dirty="0">
              <a:solidFill>
                <a:srgbClr val="4D4D4D"/>
              </a:solidFill>
              <a:latin typeface="+mj-lt"/>
              <a:cs typeface="Calibri" panose="020F0502020204030204" pitchFamily="34" charset="0"/>
            </a:endParaRPr>
          </a:p>
          <a:p>
            <a:pPr algn="just" eaLnBrk="1" hangingPunct="1">
              <a:defRPr/>
            </a:pPr>
            <a:r>
              <a:rPr lang="en-US" altLang="en-US" sz="1100" b="0" dirty="0">
                <a:solidFill>
                  <a:srgbClr val="4D4D4D"/>
                </a:solidFill>
                <a:latin typeface="+mj-lt"/>
                <a:cs typeface="Calibri" panose="020F0502020204030204" pitchFamily="34" charset="0"/>
              </a:rPr>
              <a:t>But more than just the quality of learning, arguments persist about who had the best college experience – which is the most </a:t>
            </a:r>
            <a:r>
              <a:rPr lang="en-US" altLang="en-US" sz="1100" b="0" i="1" dirty="0">
                <a:solidFill>
                  <a:srgbClr val="4D4D4D"/>
                </a:solidFill>
                <a:latin typeface="+mj-lt"/>
                <a:cs typeface="Calibri" panose="020F0502020204030204" pitchFamily="34" charset="0"/>
              </a:rPr>
              <a:t>q</a:t>
            </a:r>
            <a:r>
              <a:rPr lang="en-US" altLang="en-US" sz="1100" b="0" dirty="0">
                <a:solidFill>
                  <a:srgbClr val="4D4D4D"/>
                </a:solidFill>
                <a:latin typeface="+mj-lt"/>
                <a:cs typeface="Calibri" panose="020F0502020204030204" pitchFamily="34" charset="0"/>
              </a:rPr>
              <a:t>uintessential college town. Some would say Madison.  Some would say Berkeley.  Some could argue Chapel Hill. </a:t>
            </a:r>
          </a:p>
          <a:p>
            <a:pPr algn="just" eaLnBrk="1" hangingPunct="1">
              <a:defRPr/>
            </a:pPr>
            <a:endParaRPr lang="en-US" altLang="en-US" sz="1100" b="0" dirty="0">
              <a:solidFill>
                <a:srgbClr val="4D4D4D"/>
              </a:solidFill>
              <a:latin typeface="+mj-lt"/>
              <a:cs typeface="Calibri" panose="020F0502020204030204" pitchFamily="34" charset="0"/>
            </a:endParaRPr>
          </a:p>
          <a:p>
            <a:pPr algn="just" eaLnBrk="1" hangingPunct="1">
              <a:defRPr/>
            </a:pPr>
            <a:r>
              <a:rPr lang="en-US" altLang="en-US" sz="1100" b="0" dirty="0">
                <a:solidFill>
                  <a:srgbClr val="4D4D4D"/>
                </a:solidFill>
                <a:latin typeface="+mj-lt"/>
                <a:cs typeface="Calibri" panose="020F0502020204030204" pitchFamily="34" charset="0"/>
              </a:rPr>
              <a:t>All this calls into question how important setting ends up being in the collegiate experience, and this becomes a question of heterogeneity. Do any of these college towns really stand out from the crowd in offering a unique experience via bars, restaurants, parks, and more?  Do they cluster into a handful of types?  Or are all of these well-known “college towns” more or less inseparable despite the insistence of those who lived out their college years there?</a:t>
            </a:r>
          </a:p>
          <a:p>
            <a:pPr algn="just" eaLnBrk="1" hangingPunct="1">
              <a:spcBef>
                <a:spcPts val="300"/>
              </a:spcBef>
              <a:defRPr/>
            </a:pPr>
            <a:endParaRPr lang="en-US" altLang="en-US" sz="1100" b="0" dirty="0">
              <a:solidFill>
                <a:srgbClr val="4D4D4D"/>
              </a:solidFill>
              <a:latin typeface="+mj-lt"/>
              <a:cs typeface="Calibri" panose="020F0502020204030204" pitchFamily="34" charset="0"/>
            </a:endParaRPr>
          </a:p>
          <a:p>
            <a:pPr algn="just" eaLnBrk="1" hangingPunct="1">
              <a:defRPr/>
            </a:pPr>
            <a:r>
              <a:rPr lang="en-US" altLang="en-US" sz="1200" dirty="0">
                <a:solidFill>
                  <a:srgbClr val="00406C"/>
                </a:solidFill>
                <a:latin typeface="+mj-lt"/>
                <a:cs typeface="Calibri" panose="020F0502020204030204" pitchFamily="34" charset="0"/>
              </a:rPr>
              <a:t>Objective</a:t>
            </a:r>
          </a:p>
          <a:p>
            <a:pPr algn="just" eaLnBrk="1" hangingPunct="1">
              <a:spcBef>
                <a:spcPts val="300"/>
              </a:spcBef>
              <a:defRPr/>
            </a:pPr>
            <a:r>
              <a:rPr lang="en-US" altLang="en-US" sz="1100" b="0" dirty="0">
                <a:solidFill>
                  <a:srgbClr val="4D4D4D"/>
                </a:solidFill>
                <a:latin typeface="+mj-lt"/>
                <a:cs typeface="Calibri" panose="020F0502020204030204" pitchFamily="34" charset="0"/>
              </a:rPr>
              <a:t>Using various data about the cities in which some of the top-ranked US public universities are located, we’ll set out to answer the question: to what extent are these college towns alike or different?  Do they separate into any obvious clusters?</a:t>
            </a:r>
          </a:p>
          <a:p>
            <a:pPr algn="just" eaLnBrk="1" hangingPunct="1">
              <a:spcBef>
                <a:spcPts val="300"/>
              </a:spcBef>
              <a:defRPr/>
            </a:pPr>
            <a:endParaRPr lang="en-US" altLang="en-US" sz="1100" b="0" dirty="0">
              <a:solidFill>
                <a:srgbClr val="4D4D4D"/>
              </a:solidFill>
              <a:latin typeface="+mj-lt"/>
              <a:cs typeface="Calibri" panose="020F0502020204030204" pitchFamily="34" charset="0"/>
            </a:endParaRPr>
          </a:p>
          <a:p>
            <a:pPr algn="just" eaLnBrk="1" hangingPunct="1">
              <a:spcBef>
                <a:spcPts val="300"/>
              </a:spcBef>
              <a:defRPr/>
            </a:pPr>
            <a:r>
              <a:rPr lang="en-US" altLang="en-US" sz="1100" dirty="0">
                <a:solidFill>
                  <a:srgbClr val="00406C"/>
                </a:solidFill>
                <a:latin typeface="+mj-lt"/>
                <a:cs typeface="Calibri" panose="020F0502020204030204" pitchFamily="34" charset="0"/>
              </a:rPr>
              <a:t>Audience</a:t>
            </a:r>
          </a:p>
          <a:p>
            <a:pPr algn="just" eaLnBrk="1" hangingPunct="1">
              <a:spcBef>
                <a:spcPts val="300"/>
              </a:spcBef>
              <a:defRPr/>
            </a:pPr>
            <a:r>
              <a:rPr lang="en-US" altLang="en-US" sz="1100" b="0" dirty="0">
                <a:solidFill>
                  <a:srgbClr val="4D4D4D"/>
                </a:solidFill>
                <a:latin typeface="+mj-lt"/>
                <a:cs typeface="Calibri" panose="020F0502020204030204" pitchFamily="34" charset="0"/>
              </a:rPr>
              <a:t>Primarily, this would speak to those students considering attending schools of this variety, helping them determine how much emphasis they should potentially place on basing their selections on other than academic ranking. And, in fact, some of the ways these cities and towns are quantified in the process could well become the basis for predictive models – helping students determine which locations and schools might best fit their preferences in terms of amenities.</a:t>
            </a:r>
          </a:p>
        </p:txBody>
      </p:sp>
      <p:grpSp>
        <p:nvGrpSpPr>
          <p:cNvPr id="2" name="Group 1">
            <a:extLst>
              <a:ext uri="{FF2B5EF4-FFF2-40B4-BE49-F238E27FC236}">
                <a16:creationId xmlns:a16="http://schemas.microsoft.com/office/drawing/2014/main" id="{95F1A8CE-2CAF-474A-89F7-1620A9E56CD9}"/>
              </a:ext>
            </a:extLst>
          </p:cNvPr>
          <p:cNvGrpSpPr/>
          <p:nvPr/>
        </p:nvGrpSpPr>
        <p:grpSpPr>
          <a:xfrm>
            <a:off x="7878745" y="310896"/>
            <a:ext cx="4008814" cy="5320202"/>
            <a:chOff x="7116603" y="277645"/>
            <a:chExt cx="4739426" cy="5872734"/>
          </a:xfrm>
        </p:grpSpPr>
        <p:pic>
          <p:nvPicPr>
            <p:cNvPr id="7" name="Picture 8" descr="Emergency Management | University of Colorado Boulder">
              <a:extLst>
                <a:ext uri="{FF2B5EF4-FFF2-40B4-BE49-F238E27FC236}">
                  <a16:creationId xmlns:a16="http://schemas.microsoft.com/office/drawing/2014/main" id="{20721612-ECCB-4768-A7B0-A91AFDEDEAC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366605" y="277645"/>
              <a:ext cx="3489424" cy="232628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ehind the Gates - Pride.IU.edu">
              <a:extLst>
                <a:ext uri="{FF2B5EF4-FFF2-40B4-BE49-F238E27FC236}">
                  <a16:creationId xmlns:a16="http://schemas.microsoft.com/office/drawing/2014/main" id="{12D44B00-D274-4D3D-B60E-DE9FA18FE960}"/>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b="15293"/>
            <a:stretch/>
          </p:blipFill>
          <p:spPr bwMode="auto">
            <a:xfrm>
              <a:off x="7544942" y="1918564"/>
              <a:ext cx="4122101" cy="232628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New grad certificate preps students to innovate for public good | UNC-Chapel  Hill">
              <a:extLst>
                <a:ext uri="{FF2B5EF4-FFF2-40B4-BE49-F238E27FC236}">
                  <a16:creationId xmlns:a16="http://schemas.microsoft.com/office/drawing/2014/main" id="{25468B1A-5CEB-4160-B4DB-73EF3BA7D45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116603" y="3824096"/>
              <a:ext cx="4135615" cy="23262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50984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9">
            <a:extLst>
              <a:ext uri="{FF2B5EF4-FFF2-40B4-BE49-F238E27FC236}">
                <a16:creationId xmlns:a16="http://schemas.microsoft.com/office/drawing/2014/main" id="{8CDB17EC-4627-4B06-AED9-2BCD0772B229}"/>
              </a:ext>
            </a:extLst>
          </p:cNvPr>
          <p:cNvSpPr>
            <a:spLocks noGrp="1"/>
          </p:cNvSpPr>
          <p:nvPr>
            <p:ph type="title"/>
          </p:nvPr>
        </p:nvSpPr>
        <p:spPr>
          <a:xfrm>
            <a:off x="100584" y="310896"/>
            <a:ext cx="8624258" cy="480131"/>
          </a:xfrm>
        </p:spPr>
        <p:txBody>
          <a:bodyPr/>
          <a:lstStyle/>
          <a:p>
            <a:r>
              <a:rPr lang="en-US" sz="2800" dirty="0">
                <a:solidFill>
                  <a:srgbClr val="4D4D4D"/>
                </a:solidFill>
              </a:rPr>
              <a:t>Data Collection &amp; Preparation</a:t>
            </a:r>
            <a:endParaRPr lang="en-GB" sz="2800" dirty="0"/>
          </a:p>
        </p:txBody>
      </p:sp>
      <p:pic>
        <p:nvPicPr>
          <p:cNvPr id="3" name="Picture 2">
            <a:extLst>
              <a:ext uri="{FF2B5EF4-FFF2-40B4-BE49-F238E27FC236}">
                <a16:creationId xmlns:a16="http://schemas.microsoft.com/office/drawing/2014/main" id="{65884382-BF1F-4C30-AAF0-72DAF581A9CE}"/>
              </a:ext>
            </a:extLst>
          </p:cNvPr>
          <p:cNvPicPr>
            <a:picLocks noChangeAspect="1"/>
          </p:cNvPicPr>
          <p:nvPr/>
        </p:nvPicPr>
        <p:blipFill>
          <a:blip r:embed="rId3"/>
          <a:stretch>
            <a:fillRect/>
          </a:stretch>
        </p:blipFill>
        <p:spPr>
          <a:xfrm>
            <a:off x="219429" y="1007532"/>
            <a:ext cx="4508232" cy="2032310"/>
          </a:xfrm>
          <a:prstGeom prst="rect">
            <a:avLst/>
          </a:prstGeom>
          <a:ln w="6350">
            <a:solidFill>
              <a:schemeClr val="tx2">
                <a:lumMod val="60000"/>
                <a:lumOff val="40000"/>
              </a:schemeClr>
            </a:solidFill>
          </a:ln>
        </p:spPr>
      </p:pic>
      <p:pic>
        <p:nvPicPr>
          <p:cNvPr id="5" name="Picture 4">
            <a:extLst>
              <a:ext uri="{FF2B5EF4-FFF2-40B4-BE49-F238E27FC236}">
                <a16:creationId xmlns:a16="http://schemas.microsoft.com/office/drawing/2014/main" id="{5043FB9F-39A3-4725-96AF-67BF3B719885}"/>
              </a:ext>
            </a:extLst>
          </p:cNvPr>
          <p:cNvPicPr>
            <a:picLocks noChangeAspect="1"/>
          </p:cNvPicPr>
          <p:nvPr/>
        </p:nvPicPr>
        <p:blipFill>
          <a:blip r:embed="rId4"/>
          <a:stretch>
            <a:fillRect/>
          </a:stretch>
        </p:blipFill>
        <p:spPr>
          <a:xfrm>
            <a:off x="1080522" y="2462666"/>
            <a:ext cx="4505996" cy="2019115"/>
          </a:xfrm>
          <a:prstGeom prst="rect">
            <a:avLst/>
          </a:prstGeom>
          <a:ln w="6350">
            <a:solidFill>
              <a:schemeClr val="tx2">
                <a:lumMod val="60000"/>
                <a:lumOff val="40000"/>
              </a:schemeClr>
            </a:solidFill>
          </a:ln>
        </p:spPr>
      </p:pic>
      <p:pic>
        <p:nvPicPr>
          <p:cNvPr id="7" name="Picture 6">
            <a:extLst>
              <a:ext uri="{FF2B5EF4-FFF2-40B4-BE49-F238E27FC236}">
                <a16:creationId xmlns:a16="http://schemas.microsoft.com/office/drawing/2014/main" id="{1012AE4B-4063-471C-9824-81CDF34533D2}"/>
              </a:ext>
            </a:extLst>
          </p:cNvPr>
          <p:cNvPicPr>
            <a:picLocks noChangeAspect="1"/>
          </p:cNvPicPr>
          <p:nvPr/>
        </p:nvPicPr>
        <p:blipFill>
          <a:blip r:embed="rId5"/>
          <a:stretch>
            <a:fillRect/>
          </a:stretch>
        </p:blipFill>
        <p:spPr>
          <a:xfrm>
            <a:off x="1941615" y="3832998"/>
            <a:ext cx="4505996" cy="2103917"/>
          </a:xfrm>
          <a:prstGeom prst="rect">
            <a:avLst/>
          </a:prstGeom>
          <a:ln w="6350">
            <a:solidFill>
              <a:schemeClr val="tx2">
                <a:lumMod val="60000"/>
                <a:lumOff val="40000"/>
              </a:schemeClr>
            </a:solidFill>
          </a:ln>
        </p:spPr>
      </p:pic>
      <p:sp>
        <p:nvSpPr>
          <p:cNvPr id="14" name="Arrow: Bent-Up 13">
            <a:extLst>
              <a:ext uri="{FF2B5EF4-FFF2-40B4-BE49-F238E27FC236}">
                <a16:creationId xmlns:a16="http://schemas.microsoft.com/office/drawing/2014/main" id="{7F93180A-31E6-45F3-8F74-CD44EBBCFBB1}"/>
              </a:ext>
            </a:extLst>
          </p:cNvPr>
          <p:cNvSpPr/>
          <p:nvPr/>
        </p:nvSpPr>
        <p:spPr>
          <a:xfrm rot="5400000">
            <a:off x="391892" y="3085746"/>
            <a:ext cx="734534" cy="642726"/>
          </a:xfrm>
          <a:prstGeom prst="bentUpArrow">
            <a:avLst/>
          </a:prstGeom>
          <a:solidFill>
            <a:srgbClr val="067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Bent-Up 15">
            <a:extLst>
              <a:ext uri="{FF2B5EF4-FFF2-40B4-BE49-F238E27FC236}">
                <a16:creationId xmlns:a16="http://schemas.microsoft.com/office/drawing/2014/main" id="{5ABA6F28-8FAD-450B-85B8-12063A9904CD}"/>
              </a:ext>
            </a:extLst>
          </p:cNvPr>
          <p:cNvSpPr/>
          <p:nvPr/>
        </p:nvSpPr>
        <p:spPr>
          <a:xfrm rot="5400000">
            <a:off x="1285317" y="4527685"/>
            <a:ext cx="734534" cy="642726"/>
          </a:xfrm>
          <a:prstGeom prst="bentUpArrow">
            <a:avLst/>
          </a:prstGeom>
          <a:solidFill>
            <a:srgbClr val="067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 Box 30">
            <a:extLst>
              <a:ext uri="{FF2B5EF4-FFF2-40B4-BE49-F238E27FC236}">
                <a16:creationId xmlns:a16="http://schemas.microsoft.com/office/drawing/2014/main" id="{1F68A1F0-76A2-459F-9765-0F4411FB529D}"/>
              </a:ext>
            </a:extLst>
          </p:cNvPr>
          <p:cNvSpPr txBox="1">
            <a:spLocks noChangeArrowheads="1"/>
          </p:cNvSpPr>
          <p:nvPr/>
        </p:nvSpPr>
        <p:spPr bwMode="auto">
          <a:xfrm>
            <a:off x="6447611" y="912617"/>
            <a:ext cx="5524960" cy="3270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sm"/>
                <a:tailEnd type="none" w="sm" len="sm"/>
              </a14:hiddenLine>
            </a:ext>
          </a:extLst>
        </p:spPr>
        <p:txBody>
          <a:bodyPr wrap="square" lIns="45720" rIns="45720">
            <a:spAutoFit/>
          </a:bodyPr>
          <a:lstStyle>
            <a:defPPr>
              <a:defRPr lang="en-US"/>
            </a:defPPr>
            <a:lvl1pPr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9pPr>
          </a:lstStyle>
          <a:p>
            <a:pPr algn="just" eaLnBrk="1" hangingPunct="1">
              <a:spcBef>
                <a:spcPts val="300"/>
              </a:spcBef>
              <a:defRPr/>
            </a:pPr>
            <a:r>
              <a:rPr lang="en-US" altLang="en-US" dirty="0">
                <a:solidFill>
                  <a:srgbClr val="00406C"/>
                </a:solidFill>
                <a:latin typeface="+mj-lt"/>
                <a:cs typeface="Calibri" panose="020F0502020204030204" pitchFamily="34" charset="0"/>
              </a:rPr>
              <a:t>A Multi-Step Process</a:t>
            </a:r>
          </a:p>
          <a:p>
            <a:pPr marL="171450" indent="-171450" eaLnBrk="1" hangingPunct="1">
              <a:spcAft>
                <a:spcPts val="300"/>
              </a:spcAft>
              <a:buFont typeface="Arial" panose="020B0604020202020204" pitchFamily="34" charset="0"/>
              <a:buChar char="•"/>
              <a:defRPr/>
            </a:pPr>
            <a:r>
              <a:rPr lang="en-US" altLang="en-US" sz="1200" b="0" dirty="0">
                <a:solidFill>
                  <a:srgbClr val="4D4D4D"/>
                </a:solidFill>
                <a:latin typeface="+mj-lt"/>
                <a:cs typeface="Calibri" panose="020F0502020204030204" pitchFamily="34" charset="0"/>
              </a:rPr>
              <a:t>Find various high-quality sources of data that contribute to our findings</a:t>
            </a:r>
          </a:p>
          <a:p>
            <a:pPr marL="628650" lvl="1" indent="-171450" eaLnBrk="1" hangingPunct="1">
              <a:spcAft>
                <a:spcPts val="300"/>
              </a:spcAft>
              <a:buFont typeface="Arial" panose="020B0604020202020204" pitchFamily="34" charset="0"/>
              <a:buChar char="•"/>
              <a:defRPr/>
            </a:pPr>
            <a:r>
              <a:rPr lang="en-US" altLang="en-US" sz="1200" b="0" dirty="0">
                <a:solidFill>
                  <a:srgbClr val="4D4D4D"/>
                </a:solidFill>
                <a:latin typeface="+mj-lt"/>
                <a:cs typeface="Calibri" panose="020F0502020204030204" pitchFamily="34" charset="0"/>
              </a:rPr>
              <a:t>Scrape from HTML</a:t>
            </a:r>
          </a:p>
          <a:p>
            <a:pPr marL="628650" lvl="1" indent="-171450" eaLnBrk="1" hangingPunct="1">
              <a:spcAft>
                <a:spcPts val="300"/>
              </a:spcAft>
              <a:buFont typeface="Arial" panose="020B0604020202020204" pitchFamily="34" charset="0"/>
              <a:buChar char="•"/>
              <a:defRPr/>
            </a:pPr>
            <a:r>
              <a:rPr lang="en-US" altLang="en-US" sz="1200" b="0" dirty="0">
                <a:solidFill>
                  <a:srgbClr val="4D4D4D"/>
                </a:solidFill>
                <a:latin typeface="+mj-lt"/>
                <a:cs typeface="Calibri" panose="020F0502020204030204" pitchFamily="34" charset="0"/>
              </a:rPr>
              <a:t>Import .csv files</a:t>
            </a:r>
          </a:p>
          <a:p>
            <a:pPr marL="628650" lvl="1" indent="-171450" eaLnBrk="1" hangingPunct="1">
              <a:spcAft>
                <a:spcPts val="300"/>
              </a:spcAft>
              <a:buFont typeface="Arial" panose="020B0604020202020204" pitchFamily="34" charset="0"/>
              <a:buChar char="•"/>
              <a:defRPr/>
            </a:pPr>
            <a:r>
              <a:rPr lang="en-US" altLang="en-US" sz="1200" b="0" dirty="0">
                <a:solidFill>
                  <a:srgbClr val="4D4D4D"/>
                </a:solidFill>
                <a:latin typeface="+mj-lt"/>
                <a:cs typeface="Calibri" panose="020F0502020204030204" pitchFamily="34" charset="0"/>
              </a:rPr>
              <a:t>Make API calls</a:t>
            </a:r>
          </a:p>
          <a:p>
            <a:pPr marL="171450" indent="-171450" eaLnBrk="1" hangingPunct="1">
              <a:spcAft>
                <a:spcPts val="300"/>
              </a:spcAft>
              <a:buFont typeface="Arial" panose="020B0604020202020204" pitchFamily="34" charset="0"/>
              <a:buChar char="•"/>
              <a:defRPr/>
            </a:pPr>
            <a:r>
              <a:rPr lang="en-US" altLang="en-US" sz="1200" b="0" dirty="0">
                <a:solidFill>
                  <a:srgbClr val="4D4D4D"/>
                </a:solidFill>
                <a:latin typeface="+mj-lt"/>
                <a:cs typeface="Calibri" panose="020F0502020204030204" pitchFamily="34" charset="0"/>
              </a:rPr>
              <a:t>Bring these data into an environment (Juypter Notebook) in which we can employ data science tools (in this case, Python and associated libraries) to clean, structure, and manipulate them</a:t>
            </a:r>
          </a:p>
          <a:p>
            <a:pPr marL="171450" indent="-171450" eaLnBrk="1" hangingPunct="1">
              <a:buFont typeface="Arial" panose="020B0604020202020204" pitchFamily="34" charset="0"/>
              <a:buChar char="•"/>
              <a:defRPr/>
            </a:pPr>
            <a:endParaRPr lang="en-US" altLang="en-US" sz="1200" b="0" i="1" dirty="0">
              <a:solidFill>
                <a:srgbClr val="4D4D4D"/>
              </a:solidFill>
              <a:latin typeface="+mj-lt"/>
              <a:cs typeface="Calibri" panose="020F0502020204030204" pitchFamily="34" charset="0"/>
            </a:endParaRPr>
          </a:p>
          <a:p>
            <a:pPr marL="171450" indent="-171450" eaLnBrk="1" hangingPunct="1">
              <a:spcAft>
                <a:spcPts val="300"/>
              </a:spcAft>
              <a:buFont typeface="Arial" panose="020B0604020202020204" pitchFamily="34" charset="0"/>
              <a:buChar char="•"/>
              <a:defRPr/>
            </a:pPr>
            <a:r>
              <a:rPr lang="en-US" altLang="en-US" sz="1200" b="0" dirty="0">
                <a:solidFill>
                  <a:srgbClr val="4D4D4D"/>
                </a:solidFill>
                <a:latin typeface="+mj-lt"/>
                <a:cs typeface="Calibri" panose="020F0502020204030204" pitchFamily="34" charset="0"/>
              </a:rPr>
              <a:t>Sources include:</a:t>
            </a:r>
          </a:p>
          <a:p>
            <a:pPr marL="628650" lvl="1" indent="-171450" eaLnBrk="1" hangingPunct="1">
              <a:spcAft>
                <a:spcPts val="300"/>
              </a:spcAft>
              <a:buFont typeface="Arial" panose="020B0604020202020204" pitchFamily="34" charset="0"/>
              <a:buChar char="•"/>
              <a:defRPr/>
            </a:pPr>
            <a:r>
              <a:rPr lang="en-US" altLang="en-US" sz="1200" b="0" dirty="0">
                <a:solidFill>
                  <a:srgbClr val="4D4D4D"/>
                </a:solidFill>
                <a:latin typeface="+mj-lt"/>
                <a:cs typeface="Calibri" panose="020F0502020204030204" pitchFamily="34" charset="0"/>
              </a:rPr>
              <a:t>U.S. News and World Report 2021 rankings of US Public Universities</a:t>
            </a:r>
          </a:p>
          <a:p>
            <a:pPr marL="628650" lvl="1" indent="-171450" eaLnBrk="1" hangingPunct="1">
              <a:spcAft>
                <a:spcPts val="300"/>
              </a:spcAft>
              <a:buFont typeface="Arial" panose="020B0604020202020204" pitchFamily="34" charset="0"/>
              <a:buChar char="•"/>
              <a:defRPr/>
            </a:pPr>
            <a:r>
              <a:rPr lang="en-US" altLang="en-US" sz="1200" b="0" dirty="0">
                <a:solidFill>
                  <a:srgbClr val="4D4D4D"/>
                </a:solidFill>
                <a:latin typeface="+mj-lt"/>
                <a:cs typeface="Calibri" panose="020F0502020204030204" pitchFamily="34" charset="0"/>
              </a:rPr>
              <a:t>Geolocation and city population data from </a:t>
            </a:r>
            <a:r>
              <a:rPr lang="en-US" sz="1200" b="0" dirty="0">
                <a:solidFill>
                  <a:srgbClr val="4D4D4D"/>
                </a:solidFill>
                <a:latin typeface="+mj-lt"/>
                <a:cs typeface="Calibri" panose="020F0502020204030204" pitchFamily="34" charset="0"/>
              </a:rPr>
              <a:t>https://simplemaps.com/data/us-zips</a:t>
            </a:r>
          </a:p>
          <a:p>
            <a:pPr marL="628650" lvl="1" indent="-171450" eaLnBrk="1" hangingPunct="1">
              <a:spcAft>
                <a:spcPts val="300"/>
              </a:spcAft>
              <a:buFont typeface="Arial" panose="020B0604020202020204" pitchFamily="34" charset="0"/>
              <a:buChar char="•"/>
              <a:defRPr/>
            </a:pPr>
            <a:r>
              <a:rPr lang="en-US" altLang="en-US" sz="1200" b="0" dirty="0">
                <a:solidFill>
                  <a:srgbClr val="4D4D4D"/>
                </a:solidFill>
                <a:latin typeface="+mj-lt"/>
                <a:cs typeface="Calibri" panose="020F0502020204030204" pitchFamily="34" charset="0"/>
              </a:rPr>
              <a:t>Foursquare Location Data via their developer API</a:t>
            </a:r>
          </a:p>
          <a:p>
            <a:pPr marL="628650" lvl="1" indent="-171450" eaLnBrk="1" hangingPunct="1">
              <a:buFont typeface="Arial" panose="020B0604020202020204" pitchFamily="34" charset="0"/>
              <a:buChar char="•"/>
              <a:defRPr/>
            </a:pPr>
            <a:endParaRPr lang="en-US" altLang="en-US" sz="1200" b="0" i="1" dirty="0">
              <a:solidFill>
                <a:srgbClr val="4D4D4D"/>
              </a:solidFill>
              <a:latin typeface="+mj-lt"/>
              <a:cs typeface="Calibri" panose="020F0502020204030204" pitchFamily="34" charset="0"/>
            </a:endParaRPr>
          </a:p>
        </p:txBody>
      </p:sp>
    </p:spTree>
    <p:extLst>
      <p:ext uri="{BB962C8B-B14F-4D97-AF65-F5344CB8AC3E}">
        <p14:creationId xmlns:p14="http://schemas.microsoft.com/office/powerpoint/2010/main" val="750366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AEB772CE-0E27-43B7-ACCE-A07BB774264D}"/>
              </a:ext>
            </a:extLst>
          </p:cNvPr>
          <p:cNvGrpSpPr/>
          <p:nvPr/>
        </p:nvGrpSpPr>
        <p:grpSpPr>
          <a:xfrm>
            <a:off x="308177" y="1092373"/>
            <a:ext cx="5771198" cy="5077094"/>
            <a:chOff x="324802" y="890453"/>
            <a:chExt cx="5771198" cy="5077094"/>
          </a:xfrm>
        </p:grpSpPr>
        <p:grpSp>
          <p:nvGrpSpPr>
            <p:cNvPr id="10" name="Group 9">
              <a:extLst>
                <a:ext uri="{FF2B5EF4-FFF2-40B4-BE49-F238E27FC236}">
                  <a16:creationId xmlns:a16="http://schemas.microsoft.com/office/drawing/2014/main" id="{C20C5D01-B5E3-4D6C-928B-44FD5001A589}"/>
                </a:ext>
              </a:extLst>
            </p:cNvPr>
            <p:cNvGrpSpPr/>
            <p:nvPr/>
          </p:nvGrpSpPr>
          <p:grpSpPr>
            <a:xfrm>
              <a:off x="324802" y="890453"/>
              <a:ext cx="5771198" cy="5077094"/>
              <a:chOff x="324802" y="890453"/>
              <a:chExt cx="5771198" cy="5077094"/>
            </a:xfrm>
          </p:grpSpPr>
          <p:pic>
            <p:nvPicPr>
              <p:cNvPr id="2" name="Picture 1">
                <a:extLst>
                  <a:ext uri="{FF2B5EF4-FFF2-40B4-BE49-F238E27FC236}">
                    <a16:creationId xmlns:a16="http://schemas.microsoft.com/office/drawing/2014/main" id="{98B81979-FAA9-4482-AF87-5FAA7F54EAAE}"/>
                  </a:ext>
                </a:extLst>
              </p:cNvPr>
              <p:cNvPicPr>
                <a:picLocks noChangeAspect="1"/>
              </p:cNvPicPr>
              <p:nvPr/>
            </p:nvPicPr>
            <p:blipFill>
              <a:blip r:embed="rId3"/>
              <a:stretch>
                <a:fillRect/>
              </a:stretch>
            </p:blipFill>
            <p:spPr>
              <a:xfrm>
                <a:off x="324802" y="890453"/>
                <a:ext cx="5771198" cy="5077094"/>
              </a:xfrm>
              <a:prstGeom prst="rect">
                <a:avLst/>
              </a:prstGeom>
            </p:spPr>
          </p:pic>
          <p:pic>
            <p:nvPicPr>
              <p:cNvPr id="6" name="Picture 5">
                <a:extLst>
                  <a:ext uri="{FF2B5EF4-FFF2-40B4-BE49-F238E27FC236}">
                    <a16:creationId xmlns:a16="http://schemas.microsoft.com/office/drawing/2014/main" id="{6B27DD2C-3451-47E6-8828-1CB8C1112E6F}"/>
                  </a:ext>
                </a:extLst>
              </p:cNvPr>
              <p:cNvPicPr>
                <a:picLocks noChangeAspect="1"/>
              </p:cNvPicPr>
              <p:nvPr/>
            </p:nvPicPr>
            <p:blipFill>
              <a:blip r:embed="rId4"/>
              <a:stretch>
                <a:fillRect/>
              </a:stretch>
            </p:blipFill>
            <p:spPr>
              <a:xfrm>
                <a:off x="2624613" y="5755178"/>
                <a:ext cx="1171575" cy="152400"/>
              </a:xfrm>
              <a:prstGeom prst="rect">
                <a:avLst/>
              </a:prstGeom>
            </p:spPr>
          </p:pic>
        </p:grpSp>
        <p:grpSp>
          <p:nvGrpSpPr>
            <p:cNvPr id="21" name="Group 20">
              <a:extLst>
                <a:ext uri="{FF2B5EF4-FFF2-40B4-BE49-F238E27FC236}">
                  <a16:creationId xmlns:a16="http://schemas.microsoft.com/office/drawing/2014/main" id="{E14B6CC7-CA8C-4D89-90D6-B9727028EEA8}"/>
                </a:ext>
              </a:extLst>
            </p:cNvPr>
            <p:cNvGrpSpPr/>
            <p:nvPr/>
          </p:nvGrpSpPr>
          <p:grpSpPr>
            <a:xfrm>
              <a:off x="891642" y="1145136"/>
              <a:ext cx="4613305" cy="4416577"/>
              <a:chOff x="891642" y="1145136"/>
              <a:chExt cx="4613305" cy="4416577"/>
            </a:xfrm>
          </p:grpSpPr>
          <p:sp>
            <p:nvSpPr>
              <p:cNvPr id="3" name="Oval 2">
                <a:extLst>
                  <a:ext uri="{FF2B5EF4-FFF2-40B4-BE49-F238E27FC236}">
                    <a16:creationId xmlns:a16="http://schemas.microsoft.com/office/drawing/2014/main" id="{B1F70790-0113-436C-8C0B-BA19A6167983}"/>
                  </a:ext>
                </a:extLst>
              </p:cNvPr>
              <p:cNvSpPr/>
              <p:nvPr/>
            </p:nvSpPr>
            <p:spPr>
              <a:xfrm>
                <a:off x="891642" y="2168495"/>
                <a:ext cx="504202" cy="2388595"/>
              </a:xfrm>
              <a:prstGeom prst="ellipse">
                <a:avLst/>
              </a:prstGeom>
              <a:noFill/>
              <a:ln w="28575">
                <a:solidFill>
                  <a:srgbClr val="067F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Arrow: Left 3">
                <a:extLst>
                  <a:ext uri="{FF2B5EF4-FFF2-40B4-BE49-F238E27FC236}">
                    <a16:creationId xmlns:a16="http://schemas.microsoft.com/office/drawing/2014/main" id="{6CE5EE22-4432-4A0B-92FE-52427C4B2FCE}"/>
                  </a:ext>
                </a:extLst>
              </p:cNvPr>
              <p:cNvSpPr/>
              <p:nvPr/>
            </p:nvSpPr>
            <p:spPr>
              <a:xfrm>
                <a:off x="1506940" y="3072259"/>
                <a:ext cx="529840" cy="307648"/>
              </a:xfrm>
              <a:prstGeom prst="leftArrow">
                <a:avLst/>
              </a:prstGeom>
              <a:solidFill>
                <a:srgbClr val="067F9C"/>
              </a:solidFill>
              <a:ln>
                <a:solidFill>
                  <a:srgbClr val="067F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Hexagon 7">
                <a:extLst>
                  <a:ext uri="{FF2B5EF4-FFF2-40B4-BE49-F238E27FC236}">
                    <a16:creationId xmlns:a16="http://schemas.microsoft.com/office/drawing/2014/main" id="{4E25C63B-02E5-4CCA-BF13-3328366F7D97}"/>
                  </a:ext>
                </a:extLst>
              </p:cNvPr>
              <p:cNvSpPr/>
              <p:nvPr/>
            </p:nvSpPr>
            <p:spPr>
              <a:xfrm>
                <a:off x="1489848" y="1145136"/>
                <a:ext cx="264920" cy="233860"/>
              </a:xfrm>
              <a:prstGeom prst="hexagon">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Hexagon 13">
                <a:extLst>
                  <a:ext uri="{FF2B5EF4-FFF2-40B4-BE49-F238E27FC236}">
                    <a16:creationId xmlns:a16="http://schemas.microsoft.com/office/drawing/2014/main" id="{D7E60F84-6A2E-4954-876E-AA68EA5EF7D1}"/>
                  </a:ext>
                </a:extLst>
              </p:cNvPr>
              <p:cNvSpPr/>
              <p:nvPr/>
            </p:nvSpPr>
            <p:spPr>
              <a:xfrm>
                <a:off x="5240027" y="2707592"/>
                <a:ext cx="264920" cy="233860"/>
              </a:xfrm>
              <a:prstGeom prst="hexagon">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Hexagon 15">
                <a:extLst>
                  <a:ext uri="{FF2B5EF4-FFF2-40B4-BE49-F238E27FC236}">
                    <a16:creationId xmlns:a16="http://schemas.microsoft.com/office/drawing/2014/main" id="{55B960ED-50A8-4B9B-8F8A-52C6EFFF6B88}"/>
                  </a:ext>
                </a:extLst>
              </p:cNvPr>
              <p:cNvSpPr/>
              <p:nvPr/>
            </p:nvSpPr>
            <p:spPr>
              <a:xfrm>
                <a:off x="2785961" y="4314684"/>
                <a:ext cx="264920" cy="233860"/>
              </a:xfrm>
              <a:prstGeom prst="hexagon">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Hexagon 17">
                <a:extLst>
                  <a:ext uri="{FF2B5EF4-FFF2-40B4-BE49-F238E27FC236}">
                    <a16:creationId xmlns:a16="http://schemas.microsoft.com/office/drawing/2014/main" id="{C8BE7784-924F-46E9-8761-1D14ADDBECFD}"/>
                  </a:ext>
                </a:extLst>
              </p:cNvPr>
              <p:cNvSpPr/>
              <p:nvPr/>
            </p:nvSpPr>
            <p:spPr>
              <a:xfrm>
                <a:off x="994191" y="5304571"/>
                <a:ext cx="264920" cy="233860"/>
              </a:xfrm>
              <a:prstGeom prst="hexagon">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 Box 30">
                <a:extLst>
                  <a:ext uri="{FF2B5EF4-FFF2-40B4-BE49-F238E27FC236}">
                    <a16:creationId xmlns:a16="http://schemas.microsoft.com/office/drawing/2014/main" id="{8FE2E3F7-65D8-4489-A9CB-B2BF742901DE}"/>
                  </a:ext>
                </a:extLst>
              </p:cNvPr>
              <p:cNvSpPr txBox="1">
                <a:spLocks noChangeArrowheads="1"/>
              </p:cNvSpPr>
              <p:nvPr/>
            </p:nvSpPr>
            <p:spPr bwMode="auto">
              <a:xfrm>
                <a:off x="4841056" y="2477361"/>
                <a:ext cx="5938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sm"/>
                    <a:tailEnd type="none" w="sm" len="sm"/>
                  </a14:hiddenLine>
                </a:ext>
              </a:extLst>
            </p:spPr>
            <p:txBody>
              <a:bodyPr wrap="square" lIns="45720" rIns="45720">
                <a:spAutoFit/>
              </a:bodyPr>
              <a:lstStyle>
                <a:defPPr>
                  <a:defRPr lang="en-US"/>
                </a:defPPr>
                <a:lvl1pPr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9pPr>
              </a:lstStyle>
              <a:p>
                <a:pPr eaLnBrk="1" hangingPunct="1">
                  <a:defRPr/>
                </a:pPr>
                <a:r>
                  <a:rPr lang="en-US" altLang="en-US" sz="1100" b="0" dirty="0">
                    <a:solidFill>
                      <a:srgbClr val="4D4D4D"/>
                    </a:solidFill>
                    <a:latin typeface="+mj-lt"/>
                    <a:cs typeface="Calibri" panose="020F0502020204030204" pitchFamily="34" charset="0"/>
                  </a:rPr>
                  <a:t>UCLA</a:t>
                </a:r>
              </a:p>
            </p:txBody>
          </p:sp>
          <p:sp>
            <p:nvSpPr>
              <p:cNvPr id="12" name="Text Box 30">
                <a:extLst>
                  <a:ext uri="{FF2B5EF4-FFF2-40B4-BE49-F238E27FC236}">
                    <a16:creationId xmlns:a16="http://schemas.microsoft.com/office/drawing/2014/main" id="{01F78236-A5C8-4EEF-A752-0451E9CE2031}"/>
                  </a:ext>
                </a:extLst>
              </p:cNvPr>
              <p:cNvSpPr txBox="1">
                <a:spLocks noChangeArrowheads="1"/>
              </p:cNvSpPr>
              <p:nvPr/>
            </p:nvSpPr>
            <p:spPr bwMode="auto">
              <a:xfrm>
                <a:off x="1348902" y="5300103"/>
                <a:ext cx="11591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sm"/>
                    <a:tailEnd type="none" w="sm" len="sm"/>
                  </a14:hiddenLine>
                </a:ext>
              </a:extLst>
            </p:spPr>
            <p:txBody>
              <a:bodyPr wrap="square" lIns="45720" rIns="45720">
                <a:spAutoFit/>
              </a:bodyPr>
              <a:lstStyle>
                <a:defPPr>
                  <a:defRPr lang="en-US"/>
                </a:defPPr>
                <a:lvl1pPr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9pPr>
              </a:lstStyle>
              <a:p>
                <a:pPr eaLnBrk="1" hangingPunct="1">
                  <a:defRPr/>
                </a:pPr>
                <a:r>
                  <a:rPr lang="en-US" altLang="en-US" sz="1100" b="0" dirty="0">
                    <a:solidFill>
                      <a:srgbClr val="4D4D4D"/>
                    </a:solidFill>
                    <a:latin typeface="+mj-lt"/>
                    <a:cs typeface="Calibri" panose="020F0502020204030204" pitchFamily="34" charset="0"/>
                  </a:rPr>
                  <a:t>William &amp; Mary</a:t>
                </a:r>
              </a:p>
            </p:txBody>
          </p:sp>
          <p:sp>
            <p:nvSpPr>
              <p:cNvPr id="13" name="Text Box 30">
                <a:extLst>
                  <a:ext uri="{FF2B5EF4-FFF2-40B4-BE49-F238E27FC236}">
                    <a16:creationId xmlns:a16="http://schemas.microsoft.com/office/drawing/2014/main" id="{8961EE95-E132-46B6-A8D9-66D5004896C3}"/>
                  </a:ext>
                </a:extLst>
              </p:cNvPr>
              <p:cNvSpPr txBox="1">
                <a:spLocks noChangeArrowheads="1"/>
              </p:cNvSpPr>
              <p:nvPr/>
            </p:nvSpPr>
            <p:spPr bwMode="auto">
              <a:xfrm>
                <a:off x="1805560" y="1145136"/>
                <a:ext cx="11591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sm"/>
                    <a:tailEnd type="none" w="sm" len="sm"/>
                  </a14:hiddenLine>
                </a:ext>
              </a:extLst>
            </p:spPr>
            <p:txBody>
              <a:bodyPr wrap="square" lIns="45720" rIns="45720">
                <a:spAutoFit/>
              </a:bodyPr>
              <a:lstStyle>
                <a:defPPr>
                  <a:defRPr lang="en-US"/>
                </a:defPPr>
                <a:lvl1pPr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9pPr>
              </a:lstStyle>
              <a:p>
                <a:pPr eaLnBrk="1" hangingPunct="1">
                  <a:defRPr/>
                </a:pPr>
                <a:r>
                  <a:rPr lang="en-US" altLang="en-US" sz="1100" b="0" dirty="0">
                    <a:solidFill>
                      <a:srgbClr val="4D4D4D"/>
                    </a:solidFill>
                    <a:latin typeface="+mj-lt"/>
                    <a:cs typeface="Calibri" panose="020F0502020204030204" pitchFamily="34" charset="0"/>
                  </a:rPr>
                  <a:t>Ohio State</a:t>
                </a:r>
              </a:p>
            </p:txBody>
          </p:sp>
        </p:grpSp>
      </p:grpSp>
      <p:sp>
        <p:nvSpPr>
          <p:cNvPr id="9" name="Title 9">
            <a:extLst>
              <a:ext uri="{FF2B5EF4-FFF2-40B4-BE49-F238E27FC236}">
                <a16:creationId xmlns:a16="http://schemas.microsoft.com/office/drawing/2014/main" id="{8CDB17EC-4627-4B06-AED9-2BCD0772B229}"/>
              </a:ext>
            </a:extLst>
          </p:cNvPr>
          <p:cNvSpPr>
            <a:spLocks noGrp="1"/>
          </p:cNvSpPr>
          <p:nvPr>
            <p:ph type="title"/>
          </p:nvPr>
        </p:nvSpPr>
        <p:spPr>
          <a:xfrm>
            <a:off x="100584" y="310896"/>
            <a:ext cx="8624258" cy="480131"/>
          </a:xfrm>
        </p:spPr>
        <p:txBody>
          <a:bodyPr/>
          <a:lstStyle/>
          <a:p>
            <a:r>
              <a:rPr lang="en-US" sz="2800" dirty="0">
                <a:solidFill>
                  <a:srgbClr val="4D4D4D"/>
                </a:solidFill>
              </a:rPr>
              <a:t>Initial Comparisons: Scatter Plot</a:t>
            </a:r>
            <a:endParaRPr lang="en-GB" sz="2800" dirty="0"/>
          </a:p>
        </p:txBody>
      </p:sp>
      <p:sp>
        <p:nvSpPr>
          <p:cNvPr id="7" name="Text Box 30">
            <a:extLst>
              <a:ext uri="{FF2B5EF4-FFF2-40B4-BE49-F238E27FC236}">
                <a16:creationId xmlns:a16="http://schemas.microsoft.com/office/drawing/2014/main" id="{1D7F69C4-78BC-4F18-8357-38591E8D38F4}"/>
              </a:ext>
            </a:extLst>
          </p:cNvPr>
          <p:cNvSpPr txBox="1">
            <a:spLocks noChangeArrowheads="1"/>
          </p:cNvSpPr>
          <p:nvPr/>
        </p:nvSpPr>
        <p:spPr bwMode="auto">
          <a:xfrm>
            <a:off x="5887293" y="1228397"/>
            <a:ext cx="5963280"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sm"/>
                <a:tailEnd type="none" w="sm" len="sm"/>
              </a14:hiddenLine>
            </a:ext>
          </a:extLst>
        </p:spPr>
        <p:txBody>
          <a:bodyPr wrap="square" lIns="45720" rIns="45720">
            <a:spAutoFit/>
          </a:bodyPr>
          <a:lstStyle>
            <a:defPPr>
              <a:defRPr lang="en-US"/>
            </a:defPPr>
            <a:lvl1pPr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9pPr>
          </a:lstStyle>
          <a:p>
            <a:pPr eaLnBrk="1" hangingPunct="1">
              <a:defRPr/>
            </a:pPr>
            <a:r>
              <a:rPr lang="en-US" altLang="en-US" sz="1400" b="0" dirty="0">
                <a:solidFill>
                  <a:srgbClr val="4D4D4D"/>
                </a:solidFill>
                <a:latin typeface="+mj-lt"/>
                <a:cs typeface="Calibri" panose="020F0502020204030204" pitchFamily="34" charset="0"/>
              </a:rPr>
              <a:t>Our goal is to do fair comparisons among schools and cities of a certain variety.</a:t>
            </a:r>
          </a:p>
          <a:p>
            <a:pPr eaLnBrk="1" hangingPunct="1">
              <a:defRPr/>
            </a:pPr>
            <a:endParaRPr lang="en-US" altLang="en-US" sz="1400" b="0" dirty="0">
              <a:solidFill>
                <a:srgbClr val="4D4D4D"/>
              </a:solidFill>
              <a:latin typeface="+mj-lt"/>
              <a:cs typeface="Calibri" panose="020F0502020204030204" pitchFamily="34" charset="0"/>
            </a:endParaRPr>
          </a:p>
          <a:p>
            <a:pPr eaLnBrk="1" hangingPunct="1">
              <a:defRPr/>
            </a:pPr>
            <a:r>
              <a:rPr lang="en-US" altLang="en-US" sz="1400" b="0" dirty="0">
                <a:solidFill>
                  <a:srgbClr val="4D4D4D"/>
                </a:solidFill>
                <a:latin typeface="+mj-lt"/>
                <a:cs typeface="Calibri" panose="020F0502020204030204" pitchFamily="34" charset="0"/>
              </a:rPr>
              <a:t>Even with just a quick inspection using basic visualization tools, we can see that we have some apparent clustering when we plot school enrollments and city populations, as well as quite a number of outliers.</a:t>
            </a:r>
          </a:p>
          <a:p>
            <a:pPr eaLnBrk="1" hangingPunct="1">
              <a:defRPr/>
            </a:pPr>
            <a:endParaRPr lang="en-US" altLang="en-US" sz="1400" b="0" dirty="0">
              <a:solidFill>
                <a:srgbClr val="4D4D4D"/>
              </a:solidFill>
              <a:latin typeface="+mj-lt"/>
              <a:cs typeface="Calibri" panose="020F0502020204030204" pitchFamily="34" charset="0"/>
            </a:endParaRPr>
          </a:p>
          <a:p>
            <a:pPr eaLnBrk="1" hangingPunct="1">
              <a:defRPr/>
            </a:pPr>
            <a:r>
              <a:rPr lang="en-US" altLang="en-US" sz="1400" b="0" dirty="0">
                <a:solidFill>
                  <a:srgbClr val="4D4D4D"/>
                </a:solidFill>
                <a:latin typeface="+mj-lt"/>
                <a:cs typeface="Calibri" panose="020F0502020204030204" pitchFamily="34" charset="0"/>
              </a:rPr>
              <a:t>Cities like Los Angeles (home to UCLA) and Atlanta (Georgia Tech), with overall populations in the millions, will present experiences far different than the others on a listing of cities with a median population of ~180K.  These larger cities will offer a far different compliment of amenities (in both number and variety) than will the average college town. </a:t>
            </a:r>
          </a:p>
          <a:p>
            <a:pPr eaLnBrk="1" hangingPunct="1">
              <a:defRPr/>
            </a:pPr>
            <a:endParaRPr lang="en-US" altLang="en-US" sz="1400" b="0" dirty="0">
              <a:solidFill>
                <a:srgbClr val="4D4D4D"/>
              </a:solidFill>
              <a:latin typeface="+mj-lt"/>
              <a:cs typeface="Calibri" panose="020F0502020204030204" pitchFamily="34" charset="0"/>
            </a:endParaRPr>
          </a:p>
          <a:p>
            <a:pPr eaLnBrk="1" hangingPunct="1">
              <a:defRPr/>
            </a:pPr>
            <a:r>
              <a:rPr lang="en-US" altLang="en-US" sz="1400" b="0" dirty="0">
                <a:solidFill>
                  <a:srgbClr val="4D4D4D"/>
                </a:solidFill>
                <a:latin typeface="+mj-lt"/>
                <a:cs typeface="Calibri" panose="020F0502020204030204" pitchFamily="34" charset="0"/>
              </a:rPr>
              <a:t>Similarly, comparison between schools of a certain size become a little unfair. The College of William &amp; Mary’s enrollment of 6,256 is roughly 40% the size of the next smallest school on the list, and Ohio State’s enrollment is ~17% larger than the next largest school on our initial list.</a:t>
            </a:r>
          </a:p>
        </p:txBody>
      </p:sp>
      <p:sp>
        <p:nvSpPr>
          <p:cNvPr id="24" name="Text Box 30">
            <a:extLst>
              <a:ext uri="{FF2B5EF4-FFF2-40B4-BE49-F238E27FC236}">
                <a16:creationId xmlns:a16="http://schemas.microsoft.com/office/drawing/2014/main" id="{4F820012-EEE7-4B73-8C5B-A1B9BA04B5B9}"/>
              </a:ext>
            </a:extLst>
          </p:cNvPr>
          <p:cNvSpPr txBox="1">
            <a:spLocks noChangeArrowheads="1"/>
          </p:cNvSpPr>
          <p:nvPr/>
        </p:nvSpPr>
        <p:spPr bwMode="auto">
          <a:xfrm>
            <a:off x="3073060" y="4516604"/>
            <a:ext cx="11591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sm"/>
                <a:tailEnd type="none" w="sm" len="sm"/>
              </a14:hiddenLine>
            </a:ext>
          </a:extLst>
        </p:spPr>
        <p:txBody>
          <a:bodyPr wrap="square" lIns="45720" rIns="45720">
            <a:spAutoFit/>
          </a:bodyPr>
          <a:lstStyle>
            <a:defPPr>
              <a:defRPr lang="en-US"/>
            </a:defPPr>
            <a:lvl1pPr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9pPr>
          </a:lstStyle>
          <a:p>
            <a:pPr eaLnBrk="1" hangingPunct="1">
              <a:defRPr/>
            </a:pPr>
            <a:r>
              <a:rPr lang="en-US" altLang="en-US" sz="1100" b="0" dirty="0">
                <a:solidFill>
                  <a:srgbClr val="4D4D4D"/>
                </a:solidFill>
                <a:latin typeface="+mj-lt"/>
                <a:cs typeface="Calibri" panose="020F0502020204030204" pitchFamily="34" charset="0"/>
              </a:rPr>
              <a:t>Georgia Tech</a:t>
            </a:r>
          </a:p>
        </p:txBody>
      </p:sp>
    </p:spTree>
    <p:extLst>
      <p:ext uri="{BB962C8B-B14F-4D97-AF65-F5344CB8AC3E}">
        <p14:creationId xmlns:p14="http://schemas.microsoft.com/office/powerpoint/2010/main" val="3296899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9">
            <a:extLst>
              <a:ext uri="{FF2B5EF4-FFF2-40B4-BE49-F238E27FC236}">
                <a16:creationId xmlns:a16="http://schemas.microsoft.com/office/drawing/2014/main" id="{8CDB17EC-4627-4B06-AED9-2BCD0772B229}"/>
              </a:ext>
            </a:extLst>
          </p:cNvPr>
          <p:cNvSpPr>
            <a:spLocks noGrp="1"/>
          </p:cNvSpPr>
          <p:nvPr>
            <p:ph type="title"/>
          </p:nvPr>
        </p:nvSpPr>
        <p:spPr>
          <a:xfrm>
            <a:off x="100584" y="310896"/>
            <a:ext cx="8624258" cy="480131"/>
          </a:xfrm>
        </p:spPr>
        <p:txBody>
          <a:bodyPr/>
          <a:lstStyle/>
          <a:p>
            <a:r>
              <a:rPr lang="en-US" sz="2800" dirty="0">
                <a:solidFill>
                  <a:srgbClr val="4D4D4D"/>
                </a:solidFill>
              </a:rPr>
              <a:t>Initial Comparison: Box Plots</a:t>
            </a:r>
            <a:endParaRPr lang="en-GB" sz="2800" dirty="0"/>
          </a:p>
        </p:txBody>
      </p:sp>
      <p:sp>
        <p:nvSpPr>
          <p:cNvPr id="3" name="Text Box 30">
            <a:extLst>
              <a:ext uri="{FF2B5EF4-FFF2-40B4-BE49-F238E27FC236}">
                <a16:creationId xmlns:a16="http://schemas.microsoft.com/office/drawing/2014/main" id="{0DFA0383-F486-4967-B830-413AF21E25E6}"/>
              </a:ext>
            </a:extLst>
          </p:cNvPr>
          <p:cNvSpPr txBox="1">
            <a:spLocks noChangeArrowheads="1"/>
          </p:cNvSpPr>
          <p:nvPr/>
        </p:nvSpPr>
        <p:spPr bwMode="auto">
          <a:xfrm>
            <a:off x="195501" y="791027"/>
            <a:ext cx="11666061"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sm"/>
                <a:tailEnd type="none" w="sm" len="sm"/>
              </a14:hiddenLine>
            </a:ext>
          </a:extLst>
        </p:spPr>
        <p:txBody>
          <a:bodyPr wrap="square" lIns="45720" rIns="45720">
            <a:spAutoFit/>
          </a:bodyPr>
          <a:lstStyle>
            <a:defPPr>
              <a:defRPr lang="en-US"/>
            </a:defPPr>
            <a:lvl1pPr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9pPr>
          </a:lstStyle>
          <a:p>
            <a:pPr eaLnBrk="1" hangingPunct="1">
              <a:defRPr/>
            </a:pPr>
            <a:r>
              <a:rPr lang="en-US" altLang="en-US" sz="1400" b="0" dirty="0">
                <a:solidFill>
                  <a:srgbClr val="4D4D4D"/>
                </a:solidFill>
                <a:latin typeface="+mj-lt"/>
                <a:cs typeface="Calibri" panose="020F0502020204030204" pitchFamily="34" charset="0"/>
              </a:rPr>
              <a:t>The extent to which there are outlying cities and schools is made more apparent still by plotting each the city populations and student enrollments using box plots. </a:t>
            </a:r>
          </a:p>
          <a:p>
            <a:pPr eaLnBrk="1" hangingPunct="1">
              <a:defRPr/>
            </a:pPr>
            <a:endParaRPr lang="en-US" altLang="en-US" sz="1400" b="0" dirty="0">
              <a:solidFill>
                <a:srgbClr val="4D4D4D"/>
              </a:solidFill>
              <a:latin typeface="+mj-lt"/>
              <a:cs typeface="Calibri" panose="020F0502020204030204" pitchFamily="34" charset="0"/>
            </a:endParaRPr>
          </a:p>
          <a:p>
            <a:pPr eaLnBrk="1" hangingPunct="1">
              <a:defRPr/>
            </a:pPr>
            <a:r>
              <a:rPr lang="en-US" altLang="en-US" sz="1400" b="0" dirty="0">
                <a:solidFill>
                  <a:srgbClr val="4D4D4D"/>
                </a:solidFill>
                <a:latin typeface="+mj-lt"/>
                <a:cs typeface="Calibri" panose="020F0502020204030204" pitchFamily="34" charset="0"/>
              </a:rPr>
              <a:t>To gauge homogeneity among college towns, we’ll want to normalize hone in on those schools and cities whose enrollments and populations don’t qualify as true outliers, falling outside the dataset norms.  However, the very existence of this number of outliers (4) in a data set of only suggests heterogeneity in and of itself.</a:t>
            </a:r>
          </a:p>
        </p:txBody>
      </p:sp>
      <p:grpSp>
        <p:nvGrpSpPr>
          <p:cNvPr id="10" name="Group 9">
            <a:extLst>
              <a:ext uri="{FF2B5EF4-FFF2-40B4-BE49-F238E27FC236}">
                <a16:creationId xmlns:a16="http://schemas.microsoft.com/office/drawing/2014/main" id="{0ED9F953-A5D9-48FE-9F3B-F9ED918C7DB7}"/>
              </a:ext>
            </a:extLst>
          </p:cNvPr>
          <p:cNvGrpSpPr/>
          <p:nvPr/>
        </p:nvGrpSpPr>
        <p:grpSpPr>
          <a:xfrm>
            <a:off x="1139251" y="2335434"/>
            <a:ext cx="9913498" cy="4020478"/>
            <a:chOff x="520917" y="1585563"/>
            <a:chExt cx="10631345" cy="4623337"/>
          </a:xfrm>
        </p:grpSpPr>
        <p:pic>
          <p:nvPicPr>
            <p:cNvPr id="5" name="Picture 4">
              <a:extLst>
                <a:ext uri="{FF2B5EF4-FFF2-40B4-BE49-F238E27FC236}">
                  <a16:creationId xmlns:a16="http://schemas.microsoft.com/office/drawing/2014/main" id="{81DD2C3E-654F-49D2-A77C-88D5D5EC3037}"/>
                </a:ext>
              </a:extLst>
            </p:cNvPr>
            <p:cNvPicPr>
              <a:picLocks noChangeAspect="1"/>
            </p:cNvPicPr>
            <p:nvPr/>
          </p:nvPicPr>
          <p:blipFill>
            <a:blip r:embed="rId3"/>
            <a:stretch>
              <a:fillRect/>
            </a:stretch>
          </p:blipFill>
          <p:spPr>
            <a:xfrm>
              <a:off x="5903918" y="1585563"/>
              <a:ext cx="5248344" cy="4623337"/>
            </a:xfrm>
            <a:prstGeom prst="rect">
              <a:avLst/>
            </a:prstGeom>
          </p:spPr>
        </p:pic>
        <p:pic>
          <p:nvPicPr>
            <p:cNvPr id="7" name="Picture 6">
              <a:extLst>
                <a:ext uri="{FF2B5EF4-FFF2-40B4-BE49-F238E27FC236}">
                  <a16:creationId xmlns:a16="http://schemas.microsoft.com/office/drawing/2014/main" id="{F607CA1F-4EE7-4AC8-9367-23DFF039C4CF}"/>
                </a:ext>
              </a:extLst>
            </p:cNvPr>
            <p:cNvPicPr>
              <a:picLocks noChangeAspect="1"/>
            </p:cNvPicPr>
            <p:nvPr/>
          </p:nvPicPr>
          <p:blipFill>
            <a:blip r:embed="rId4"/>
            <a:stretch>
              <a:fillRect/>
            </a:stretch>
          </p:blipFill>
          <p:spPr>
            <a:xfrm>
              <a:off x="520917" y="1585563"/>
              <a:ext cx="4944884" cy="4623337"/>
            </a:xfrm>
            <a:prstGeom prst="rect">
              <a:avLst/>
            </a:prstGeom>
          </p:spPr>
        </p:pic>
      </p:grpSp>
    </p:spTree>
    <p:extLst>
      <p:ext uri="{BB962C8B-B14F-4D97-AF65-F5344CB8AC3E}">
        <p14:creationId xmlns:p14="http://schemas.microsoft.com/office/powerpoint/2010/main" val="29534072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9">
            <a:extLst>
              <a:ext uri="{FF2B5EF4-FFF2-40B4-BE49-F238E27FC236}">
                <a16:creationId xmlns:a16="http://schemas.microsoft.com/office/drawing/2014/main" id="{8CDB17EC-4627-4B06-AED9-2BCD0772B229}"/>
              </a:ext>
            </a:extLst>
          </p:cNvPr>
          <p:cNvSpPr>
            <a:spLocks noGrp="1"/>
          </p:cNvSpPr>
          <p:nvPr>
            <p:ph type="title"/>
          </p:nvPr>
        </p:nvSpPr>
        <p:spPr>
          <a:xfrm>
            <a:off x="100584" y="310896"/>
            <a:ext cx="8624258" cy="480131"/>
          </a:xfrm>
        </p:spPr>
        <p:txBody>
          <a:bodyPr/>
          <a:lstStyle/>
          <a:p>
            <a:r>
              <a:rPr lang="en-US" sz="2800" dirty="0">
                <a:solidFill>
                  <a:srgbClr val="4D4D4D"/>
                </a:solidFill>
              </a:rPr>
              <a:t>Venue Commonalities and Differences</a:t>
            </a:r>
            <a:endParaRPr lang="en-GB" sz="2800" dirty="0"/>
          </a:p>
        </p:txBody>
      </p:sp>
      <p:sp>
        <p:nvSpPr>
          <p:cNvPr id="15" name="Text Box 30">
            <a:extLst>
              <a:ext uri="{FF2B5EF4-FFF2-40B4-BE49-F238E27FC236}">
                <a16:creationId xmlns:a16="http://schemas.microsoft.com/office/drawing/2014/main" id="{3C27A89F-F8F5-484D-A3F2-6627665DB063}"/>
              </a:ext>
            </a:extLst>
          </p:cNvPr>
          <p:cNvSpPr txBox="1">
            <a:spLocks noChangeArrowheads="1"/>
          </p:cNvSpPr>
          <p:nvPr/>
        </p:nvSpPr>
        <p:spPr bwMode="auto">
          <a:xfrm>
            <a:off x="3374967" y="924054"/>
            <a:ext cx="8555029" cy="1831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sm"/>
                <a:tailEnd type="none" w="sm" len="sm"/>
              </a14:hiddenLine>
            </a:ext>
          </a:extLst>
        </p:spPr>
        <p:txBody>
          <a:bodyPr wrap="square" lIns="45720" rIns="45720">
            <a:spAutoFit/>
          </a:bodyPr>
          <a:lstStyle>
            <a:defPPr>
              <a:defRPr lang="en-US"/>
            </a:defPPr>
            <a:lvl1pPr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9pPr>
          </a:lstStyle>
          <a:p>
            <a:pPr eaLnBrk="1" hangingPunct="1">
              <a:defRPr/>
            </a:pPr>
            <a:r>
              <a:rPr lang="en-US" altLang="en-US" sz="1200" b="0" dirty="0">
                <a:solidFill>
                  <a:srgbClr val="4D4D4D"/>
                </a:solidFill>
                <a:latin typeface="+mj-lt"/>
                <a:cs typeface="Calibri" panose="020F0502020204030204" pitchFamily="34" charset="0"/>
              </a:rPr>
              <a:t>We definitely see some of the themes we’d expect in terms of venue type in the overall counts across towns and schools (see table at left) – food and drink options with a social bent</a:t>
            </a:r>
          </a:p>
          <a:p>
            <a:pPr eaLnBrk="1" hangingPunct="1">
              <a:defRPr/>
            </a:pPr>
            <a:endParaRPr lang="en-US" altLang="en-US" sz="1200" b="0" dirty="0">
              <a:solidFill>
                <a:srgbClr val="4D4D4D"/>
              </a:solidFill>
              <a:latin typeface="+mj-lt"/>
              <a:cs typeface="Calibri" panose="020F0502020204030204" pitchFamily="34" charset="0"/>
            </a:endParaRPr>
          </a:p>
          <a:p>
            <a:pPr eaLnBrk="1" hangingPunct="1">
              <a:spcAft>
                <a:spcPts val="300"/>
              </a:spcAft>
              <a:defRPr/>
            </a:pPr>
            <a:r>
              <a:rPr lang="en-US" altLang="en-US" sz="1200" b="0" dirty="0">
                <a:solidFill>
                  <a:srgbClr val="4D4D4D"/>
                </a:solidFill>
                <a:latin typeface="+mj-lt"/>
                <a:cs typeface="Calibri" panose="020F0502020204030204" pitchFamily="34" charset="0"/>
              </a:rPr>
              <a:t>However, if we make closer comparisons, we can see that the schools/cities are extremely distinct in terms of the frequency of occurrence of certain venue types:</a:t>
            </a:r>
          </a:p>
          <a:p>
            <a:pPr marL="285750" indent="-285750" eaLnBrk="1" hangingPunct="1">
              <a:spcAft>
                <a:spcPts val="300"/>
              </a:spcAft>
              <a:buFont typeface="Arial" panose="020B0604020202020204" pitchFamily="34" charset="0"/>
              <a:buChar char="•"/>
              <a:defRPr/>
            </a:pPr>
            <a:r>
              <a:rPr lang="en-US" altLang="en-US" sz="1200" b="0" dirty="0">
                <a:solidFill>
                  <a:srgbClr val="4D4D4D"/>
                </a:solidFill>
                <a:latin typeface="+mj-lt"/>
                <a:cs typeface="Calibri" panose="020F0502020204030204" pitchFamily="34" charset="0"/>
              </a:rPr>
              <a:t>Of the 60 distinct venue types appearing in the table, almost half (29) appear only once in the table; another 13 show up on twice.</a:t>
            </a:r>
          </a:p>
          <a:p>
            <a:pPr marL="285750" indent="-285750" eaLnBrk="1" hangingPunct="1">
              <a:spcAft>
                <a:spcPts val="300"/>
              </a:spcAft>
              <a:buFont typeface="Arial" panose="020B0604020202020204" pitchFamily="34" charset="0"/>
              <a:buChar char="•"/>
              <a:defRPr/>
            </a:pPr>
            <a:r>
              <a:rPr lang="en-US" altLang="en-US" sz="1200" b="0" dirty="0">
                <a:solidFill>
                  <a:srgbClr val="4D4D4D"/>
                </a:solidFill>
                <a:latin typeface="+mj-lt"/>
                <a:cs typeface="Calibri" panose="020F0502020204030204" pitchFamily="34" charset="0"/>
              </a:rPr>
              <a:t>6 of the 16 schools/cities have 3 unique venue types among their top 10; only 1 school (The University of Georgia) has no unique venue types in its 10 most-occurring</a:t>
            </a:r>
          </a:p>
        </p:txBody>
      </p:sp>
      <p:pic>
        <p:nvPicPr>
          <p:cNvPr id="24" name="Picture 23">
            <a:extLst>
              <a:ext uri="{FF2B5EF4-FFF2-40B4-BE49-F238E27FC236}">
                <a16:creationId xmlns:a16="http://schemas.microsoft.com/office/drawing/2014/main" id="{65386CED-CFAC-4BDF-BCCF-0E52CDA82162}"/>
              </a:ext>
            </a:extLst>
          </p:cNvPr>
          <p:cNvPicPr>
            <a:picLocks noChangeAspect="1"/>
          </p:cNvPicPr>
          <p:nvPr/>
        </p:nvPicPr>
        <p:blipFill rotWithShape="1">
          <a:blip r:embed="rId3"/>
          <a:srcRect t="12077" r="66597"/>
          <a:stretch/>
        </p:blipFill>
        <p:spPr>
          <a:xfrm>
            <a:off x="609600" y="1201053"/>
            <a:ext cx="2403568" cy="1653900"/>
          </a:xfrm>
          <a:prstGeom prst="rect">
            <a:avLst/>
          </a:prstGeom>
        </p:spPr>
      </p:pic>
      <p:pic>
        <p:nvPicPr>
          <p:cNvPr id="26" name="Picture 25">
            <a:extLst>
              <a:ext uri="{FF2B5EF4-FFF2-40B4-BE49-F238E27FC236}">
                <a16:creationId xmlns:a16="http://schemas.microsoft.com/office/drawing/2014/main" id="{AF610768-3FC4-4EBD-88CD-B3CDA742BA39}"/>
              </a:ext>
            </a:extLst>
          </p:cNvPr>
          <p:cNvPicPr>
            <a:picLocks noChangeAspect="1"/>
          </p:cNvPicPr>
          <p:nvPr/>
        </p:nvPicPr>
        <p:blipFill>
          <a:blip r:embed="rId4"/>
          <a:stretch>
            <a:fillRect/>
          </a:stretch>
        </p:blipFill>
        <p:spPr>
          <a:xfrm>
            <a:off x="609600" y="3264981"/>
            <a:ext cx="10972800" cy="2873290"/>
          </a:xfrm>
          <a:prstGeom prst="rect">
            <a:avLst/>
          </a:prstGeom>
        </p:spPr>
      </p:pic>
      <p:sp>
        <p:nvSpPr>
          <p:cNvPr id="28" name="TextBox 27">
            <a:extLst>
              <a:ext uri="{FF2B5EF4-FFF2-40B4-BE49-F238E27FC236}">
                <a16:creationId xmlns:a16="http://schemas.microsoft.com/office/drawing/2014/main" id="{CD490BC4-D7CF-46FD-9A02-B58474867B5E}"/>
              </a:ext>
            </a:extLst>
          </p:cNvPr>
          <p:cNvSpPr txBox="1"/>
          <p:nvPr/>
        </p:nvSpPr>
        <p:spPr>
          <a:xfrm>
            <a:off x="609600" y="924054"/>
            <a:ext cx="2403568" cy="276999"/>
          </a:xfrm>
          <a:prstGeom prst="rect">
            <a:avLst/>
          </a:prstGeom>
          <a:noFill/>
        </p:spPr>
        <p:txBody>
          <a:bodyPr wrap="square">
            <a:spAutoFit/>
          </a:bodyPr>
          <a:lstStyle/>
          <a:p>
            <a:pPr eaLnBrk="1" hangingPunct="1">
              <a:spcBef>
                <a:spcPts val="300"/>
              </a:spcBef>
              <a:defRPr/>
            </a:pPr>
            <a:r>
              <a:rPr lang="en-US" altLang="en-US" sz="1200" b="1" dirty="0">
                <a:solidFill>
                  <a:srgbClr val="00406C"/>
                </a:solidFill>
                <a:latin typeface="+mj-lt"/>
                <a:cs typeface="Calibri" panose="020F0502020204030204" pitchFamily="34" charset="0"/>
              </a:rPr>
              <a:t>Most Common Venue Types</a:t>
            </a:r>
          </a:p>
        </p:txBody>
      </p:sp>
      <p:sp>
        <p:nvSpPr>
          <p:cNvPr id="30" name="TextBox 29">
            <a:extLst>
              <a:ext uri="{FF2B5EF4-FFF2-40B4-BE49-F238E27FC236}">
                <a16:creationId xmlns:a16="http://schemas.microsoft.com/office/drawing/2014/main" id="{BF687317-CD95-4A98-AF08-F7D966E9437E}"/>
              </a:ext>
            </a:extLst>
          </p:cNvPr>
          <p:cNvSpPr txBox="1"/>
          <p:nvPr/>
        </p:nvSpPr>
        <p:spPr>
          <a:xfrm>
            <a:off x="609600" y="2984017"/>
            <a:ext cx="3580015" cy="276999"/>
          </a:xfrm>
          <a:prstGeom prst="rect">
            <a:avLst/>
          </a:prstGeom>
          <a:noFill/>
        </p:spPr>
        <p:txBody>
          <a:bodyPr wrap="square">
            <a:spAutoFit/>
          </a:bodyPr>
          <a:lstStyle/>
          <a:p>
            <a:pPr eaLnBrk="1" hangingPunct="1">
              <a:spcBef>
                <a:spcPts val="300"/>
              </a:spcBef>
              <a:defRPr/>
            </a:pPr>
            <a:r>
              <a:rPr lang="en-US" altLang="en-US" sz="1200" b="1" dirty="0">
                <a:solidFill>
                  <a:srgbClr val="00406C"/>
                </a:solidFill>
                <a:latin typeface="+mj-lt"/>
                <a:cs typeface="Calibri" panose="020F0502020204030204" pitchFamily="34" charset="0"/>
              </a:rPr>
              <a:t>Most Common Venue Types by College Town</a:t>
            </a:r>
          </a:p>
        </p:txBody>
      </p:sp>
    </p:spTree>
    <p:extLst>
      <p:ext uri="{BB962C8B-B14F-4D97-AF65-F5344CB8AC3E}">
        <p14:creationId xmlns:p14="http://schemas.microsoft.com/office/powerpoint/2010/main" val="4198407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9">
            <a:extLst>
              <a:ext uri="{FF2B5EF4-FFF2-40B4-BE49-F238E27FC236}">
                <a16:creationId xmlns:a16="http://schemas.microsoft.com/office/drawing/2014/main" id="{8CDB17EC-4627-4B06-AED9-2BCD0772B229}"/>
              </a:ext>
            </a:extLst>
          </p:cNvPr>
          <p:cNvSpPr>
            <a:spLocks noGrp="1"/>
          </p:cNvSpPr>
          <p:nvPr>
            <p:ph type="title"/>
          </p:nvPr>
        </p:nvSpPr>
        <p:spPr>
          <a:xfrm>
            <a:off x="100584" y="310896"/>
            <a:ext cx="8624258" cy="480131"/>
          </a:xfrm>
        </p:spPr>
        <p:txBody>
          <a:bodyPr/>
          <a:lstStyle/>
          <a:p>
            <a:r>
              <a:rPr lang="en-US" sz="2800" dirty="0">
                <a:solidFill>
                  <a:srgbClr val="4D4D4D"/>
                </a:solidFill>
              </a:rPr>
              <a:t>Clustering / Classification</a:t>
            </a:r>
            <a:endParaRPr lang="en-GB" sz="2800" dirty="0"/>
          </a:p>
        </p:txBody>
      </p:sp>
      <p:sp>
        <p:nvSpPr>
          <p:cNvPr id="5" name="Text Box 30">
            <a:extLst>
              <a:ext uri="{FF2B5EF4-FFF2-40B4-BE49-F238E27FC236}">
                <a16:creationId xmlns:a16="http://schemas.microsoft.com/office/drawing/2014/main" id="{18B7EC4B-06EA-4101-BD92-5D056B72D7E2}"/>
              </a:ext>
            </a:extLst>
          </p:cNvPr>
          <p:cNvSpPr txBox="1">
            <a:spLocks noChangeArrowheads="1"/>
          </p:cNvSpPr>
          <p:nvPr/>
        </p:nvSpPr>
        <p:spPr bwMode="auto">
          <a:xfrm>
            <a:off x="8412499" y="791027"/>
            <a:ext cx="3507952"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sm"/>
                <a:tailEnd type="none" w="sm" len="sm"/>
              </a14:hiddenLine>
            </a:ext>
          </a:extLst>
        </p:spPr>
        <p:txBody>
          <a:bodyPr wrap="square" lIns="45720" rIns="45720">
            <a:spAutoFit/>
          </a:bodyPr>
          <a:lstStyle>
            <a:defPPr>
              <a:defRPr lang="en-US"/>
            </a:defPPr>
            <a:lvl1pPr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9pPr>
          </a:lstStyle>
          <a:p>
            <a:pPr eaLnBrk="1" hangingPunct="1">
              <a:defRPr/>
            </a:pPr>
            <a:r>
              <a:rPr lang="en-US" altLang="en-US" sz="1200" b="1" dirty="0">
                <a:solidFill>
                  <a:srgbClr val="00406C"/>
                </a:solidFill>
                <a:latin typeface="+mj-lt"/>
                <a:cs typeface="Calibri" panose="020F0502020204030204" pitchFamily="34" charset="0"/>
              </a:rPr>
              <a:t>Method</a:t>
            </a:r>
          </a:p>
          <a:p>
            <a:pPr eaLnBrk="1" hangingPunct="1">
              <a:defRPr/>
            </a:pPr>
            <a:r>
              <a:rPr lang="en-US" altLang="en-US" sz="1200" b="0" dirty="0">
                <a:solidFill>
                  <a:srgbClr val="4D4D4D"/>
                </a:solidFill>
                <a:latin typeface="+mj-lt"/>
                <a:cs typeface="Calibri" panose="020F0502020204030204" pitchFamily="34" charset="0"/>
              </a:rPr>
              <a:t>The schools were all classified give the prevalence of each type of venue in the overall Foursquare data set and matched based on similar preponderance into 5 clusters.</a:t>
            </a:r>
          </a:p>
          <a:p>
            <a:pPr eaLnBrk="1" hangingPunct="1">
              <a:defRPr/>
            </a:pPr>
            <a:endParaRPr lang="en-US" altLang="en-US" sz="1200" b="0" dirty="0">
              <a:solidFill>
                <a:srgbClr val="4D4D4D"/>
              </a:solidFill>
              <a:latin typeface="+mj-lt"/>
              <a:cs typeface="Calibri" panose="020F0502020204030204" pitchFamily="34" charset="0"/>
            </a:endParaRPr>
          </a:p>
          <a:p>
            <a:pPr eaLnBrk="1" hangingPunct="1">
              <a:defRPr/>
            </a:pPr>
            <a:r>
              <a:rPr lang="en-US" altLang="en-US" sz="1200" b="1" dirty="0">
                <a:solidFill>
                  <a:srgbClr val="00406C"/>
                </a:solidFill>
                <a:latin typeface="+mj-lt"/>
                <a:cs typeface="Calibri" panose="020F0502020204030204" pitchFamily="34" charset="0"/>
              </a:rPr>
              <a:t>Findings:</a:t>
            </a:r>
          </a:p>
          <a:p>
            <a:pPr eaLnBrk="1" hangingPunct="1">
              <a:defRPr/>
            </a:pPr>
            <a:r>
              <a:rPr lang="en-US" altLang="en-US" sz="1200" b="0" dirty="0">
                <a:solidFill>
                  <a:srgbClr val="4D4D4D"/>
                </a:solidFill>
                <a:latin typeface="+mj-lt"/>
                <a:cs typeface="Calibri" panose="020F0502020204030204" pitchFamily="34" charset="0"/>
              </a:rPr>
              <a:t>Primarily, we see that geography doesn’t matter as much as one might have guessed it would: </a:t>
            </a:r>
          </a:p>
          <a:p>
            <a:pPr marL="285750" indent="-285750" eaLnBrk="1" hangingPunct="1">
              <a:buFontTx/>
              <a:buChar char="-"/>
              <a:defRPr/>
            </a:pPr>
            <a:r>
              <a:rPr lang="en-US" altLang="en-US" sz="1200" b="0" dirty="0">
                <a:solidFill>
                  <a:srgbClr val="4D4D4D"/>
                </a:solidFill>
                <a:latin typeface="+mj-lt"/>
                <a:cs typeface="Calibri" panose="020F0502020204030204" pitchFamily="34" charset="0"/>
              </a:rPr>
              <a:t>We see two schools in Florida match up closely with one each in Texas and Indiana</a:t>
            </a:r>
          </a:p>
          <a:p>
            <a:pPr marL="285750" indent="-285750" eaLnBrk="1" hangingPunct="1">
              <a:buFontTx/>
              <a:buChar char="-"/>
              <a:defRPr/>
            </a:pPr>
            <a:r>
              <a:rPr lang="en-US" altLang="en-US" sz="1200" b="0" dirty="0">
                <a:solidFill>
                  <a:srgbClr val="4D4D4D"/>
                </a:solidFill>
                <a:latin typeface="+mj-lt"/>
                <a:cs typeface="Calibri" panose="020F0502020204030204" pitchFamily="34" charset="0"/>
              </a:rPr>
              <a:t>The Northern CA schools do seem to cluster, but The University of Virginia also joined their cluster</a:t>
            </a:r>
          </a:p>
          <a:p>
            <a:pPr marL="285750" indent="-285750" eaLnBrk="1" hangingPunct="1">
              <a:buFontTx/>
              <a:buChar char="-"/>
              <a:defRPr/>
            </a:pPr>
            <a:r>
              <a:rPr lang="en-US" altLang="en-US" sz="1200" b="0" dirty="0">
                <a:solidFill>
                  <a:srgbClr val="4D4D4D"/>
                </a:solidFill>
                <a:latin typeface="+mj-lt"/>
                <a:cs typeface="Calibri" panose="020F0502020204030204" pitchFamily="34" charset="0"/>
              </a:rPr>
              <a:t>We see one cluster that includes schools in CA, IL, MD and NC; we also see UCSD in its own cluster (probably because it was the lone to capture beaches, and as its most frequent venue type)</a:t>
            </a:r>
          </a:p>
          <a:p>
            <a:pPr marL="285750" indent="-285750" eaLnBrk="1" hangingPunct="1">
              <a:buFontTx/>
              <a:buChar char="-"/>
              <a:defRPr/>
            </a:pPr>
            <a:r>
              <a:rPr lang="en-US" altLang="en-US" sz="1200" b="0" dirty="0">
                <a:solidFill>
                  <a:srgbClr val="4D4D4D"/>
                </a:solidFill>
                <a:latin typeface="+mj-lt"/>
                <a:cs typeface="Calibri" panose="020F0502020204030204" pitchFamily="34" charset="0"/>
              </a:rPr>
              <a:t>Our other cluster features two schools in the upper Midwest and one in GA</a:t>
            </a:r>
          </a:p>
        </p:txBody>
      </p:sp>
      <p:pic>
        <p:nvPicPr>
          <p:cNvPr id="14" name="Picture 13">
            <a:extLst>
              <a:ext uri="{FF2B5EF4-FFF2-40B4-BE49-F238E27FC236}">
                <a16:creationId xmlns:a16="http://schemas.microsoft.com/office/drawing/2014/main" id="{2FEA90A7-8A7B-4BA9-BE66-B43864A33B70}"/>
              </a:ext>
            </a:extLst>
          </p:cNvPr>
          <p:cNvPicPr>
            <a:picLocks noChangeAspect="1"/>
          </p:cNvPicPr>
          <p:nvPr/>
        </p:nvPicPr>
        <p:blipFill>
          <a:blip r:embed="rId3"/>
          <a:stretch>
            <a:fillRect/>
          </a:stretch>
        </p:blipFill>
        <p:spPr>
          <a:xfrm>
            <a:off x="271549" y="938254"/>
            <a:ext cx="7893943" cy="4229860"/>
          </a:xfrm>
          <a:prstGeom prst="rect">
            <a:avLst/>
          </a:prstGeom>
        </p:spPr>
      </p:pic>
    </p:spTree>
    <p:extLst>
      <p:ext uri="{BB962C8B-B14F-4D97-AF65-F5344CB8AC3E}">
        <p14:creationId xmlns:p14="http://schemas.microsoft.com/office/powerpoint/2010/main" val="512778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9">
            <a:extLst>
              <a:ext uri="{FF2B5EF4-FFF2-40B4-BE49-F238E27FC236}">
                <a16:creationId xmlns:a16="http://schemas.microsoft.com/office/drawing/2014/main" id="{8CDB17EC-4627-4B06-AED9-2BCD0772B229}"/>
              </a:ext>
            </a:extLst>
          </p:cNvPr>
          <p:cNvSpPr>
            <a:spLocks noGrp="1"/>
          </p:cNvSpPr>
          <p:nvPr>
            <p:ph type="title"/>
          </p:nvPr>
        </p:nvSpPr>
        <p:spPr>
          <a:xfrm>
            <a:off x="100584" y="310896"/>
            <a:ext cx="8624258" cy="480131"/>
          </a:xfrm>
        </p:spPr>
        <p:txBody>
          <a:bodyPr/>
          <a:lstStyle/>
          <a:p>
            <a:r>
              <a:rPr lang="en-US" sz="2800" dirty="0">
                <a:solidFill>
                  <a:srgbClr val="4D4D4D"/>
                </a:solidFill>
              </a:rPr>
              <a:t>Deeper Dive: City Populations of College Towns</a:t>
            </a:r>
            <a:endParaRPr lang="en-GB" sz="2800" dirty="0"/>
          </a:p>
        </p:txBody>
      </p:sp>
      <p:sp>
        <p:nvSpPr>
          <p:cNvPr id="7" name="Text Box 30">
            <a:extLst>
              <a:ext uri="{FF2B5EF4-FFF2-40B4-BE49-F238E27FC236}">
                <a16:creationId xmlns:a16="http://schemas.microsoft.com/office/drawing/2014/main" id="{1D7F69C4-78BC-4F18-8357-38591E8D38F4}"/>
              </a:ext>
            </a:extLst>
          </p:cNvPr>
          <p:cNvSpPr txBox="1">
            <a:spLocks noChangeArrowheads="1"/>
          </p:cNvSpPr>
          <p:nvPr/>
        </p:nvSpPr>
        <p:spPr bwMode="auto">
          <a:xfrm>
            <a:off x="208181" y="791027"/>
            <a:ext cx="6857637" cy="590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sm"/>
                <a:tailEnd type="none" w="sm" len="sm"/>
              </a14:hiddenLine>
            </a:ext>
          </a:extLst>
        </p:spPr>
        <p:txBody>
          <a:bodyPr wrap="square" lIns="45720" rIns="45720">
            <a:spAutoFit/>
          </a:bodyPr>
          <a:lstStyle>
            <a:defPPr>
              <a:defRPr lang="en-US"/>
            </a:defPPr>
            <a:lvl1pPr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9pPr>
          </a:lstStyle>
          <a:p>
            <a:pPr marL="285750" indent="-285750" eaLnBrk="1" hangingPunct="1">
              <a:buFont typeface="Arial" panose="020B0604020202020204" pitchFamily="34" charset="0"/>
              <a:buChar char="•"/>
              <a:defRPr/>
            </a:pPr>
            <a:r>
              <a:rPr lang="en-US" altLang="en-US" sz="1400" b="0" dirty="0">
                <a:solidFill>
                  <a:srgbClr val="4D4D4D"/>
                </a:solidFill>
                <a:latin typeface="+mj-lt"/>
                <a:cs typeface="Calibri" panose="020F0502020204030204" pitchFamily="34" charset="0"/>
              </a:rPr>
              <a:t>The schools we previously plotted largely hovered around a certain city population of about 200k  </a:t>
            </a:r>
          </a:p>
          <a:p>
            <a:pPr marL="285750" indent="-285750" eaLnBrk="1" hangingPunct="1">
              <a:buFont typeface="Arial" panose="020B0604020202020204" pitchFamily="34" charset="0"/>
              <a:buChar char="•"/>
              <a:defRPr/>
            </a:pPr>
            <a:endParaRPr lang="en-US" altLang="en-US" sz="1400" b="0" dirty="0">
              <a:solidFill>
                <a:srgbClr val="4D4D4D"/>
              </a:solidFill>
              <a:latin typeface="+mj-lt"/>
              <a:cs typeface="Calibri" panose="020F0502020204030204" pitchFamily="34" charset="0"/>
            </a:endParaRPr>
          </a:p>
          <a:p>
            <a:pPr marL="285750" indent="-285750" eaLnBrk="1" hangingPunct="1">
              <a:buFont typeface="Arial" panose="020B0604020202020204" pitchFamily="34" charset="0"/>
              <a:buChar char="•"/>
              <a:defRPr/>
            </a:pPr>
            <a:r>
              <a:rPr lang="en-US" altLang="en-US" sz="1400" b="0" dirty="0">
                <a:solidFill>
                  <a:srgbClr val="4D4D4D"/>
                </a:solidFill>
                <a:latin typeface="+mj-lt"/>
                <a:cs typeface="Calibri" panose="020F0502020204030204" pitchFamily="34" charset="0"/>
              </a:rPr>
              <a:t>This begs the question: are those students interested in attending the highly ranked large public universities in the US more or less required to live in cities of a certain size?</a:t>
            </a:r>
          </a:p>
          <a:p>
            <a:pPr marL="285750" indent="-285750" eaLnBrk="1" hangingPunct="1">
              <a:buFont typeface="Arial" panose="020B0604020202020204" pitchFamily="34" charset="0"/>
              <a:buChar char="•"/>
              <a:defRPr/>
            </a:pPr>
            <a:endParaRPr lang="en-US" altLang="en-US" sz="1400" b="0" dirty="0">
              <a:solidFill>
                <a:srgbClr val="4D4D4D"/>
              </a:solidFill>
              <a:latin typeface="+mj-lt"/>
              <a:cs typeface="Calibri" panose="020F0502020204030204" pitchFamily="34" charset="0"/>
            </a:endParaRPr>
          </a:p>
          <a:p>
            <a:pPr marL="285750" indent="-285750" eaLnBrk="1" hangingPunct="1">
              <a:buFont typeface="Arial" panose="020B0604020202020204" pitchFamily="34" charset="0"/>
              <a:buChar char="•"/>
              <a:defRPr/>
            </a:pPr>
            <a:r>
              <a:rPr lang="en-US" altLang="en-US" sz="1400" b="0" dirty="0">
                <a:solidFill>
                  <a:srgbClr val="4D4D4D"/>
                </a:solidFill>
                <a:latin typeface="+mj-lt"/>
                <a:cs typeface="Calibri" panose="020F0502020204030204" pitchFamily="34" charset="0"/>
              </a:rPr>
              <a:t>To test, let’s bring in a larger sample size, totaling the top 40 schools and then plot the occurrence by city population using a histogram.  Let’s leave out Los Angeles, however, as its massive size skews the results greatly</a:t>
            </a:r>
          </a:p>
          <a:p>
            <a:pPr marL="285750" indent="-285750" eaLnBrk="1" hangingPunct="1">
              <a:buFont typeface="Arial" panose="020B0604020202020204" pitchFamily="34" charset="0"/>
              <a:buChar char="•"/>
              <a:defRPr/>
            </a:pPr>
            <a:endParaRPr lang="en-US" altLang="en-US" sz="1400" b="0" dirty="0">
              <a:solidFill>
                <a:srgbClr val="4D4D4D"/>
              </a:solidFill>
              <a:latin typeface="+mj-lt"/>
              <a:cs typeface="Calibri" panose="020F0502020204030204" pitchFamily="34" charset="0"/>
            </a:endParaRPr>
          </a:p>
          <a:p>
            <a:pPr marL="285750" indent="-285750" eaLnBrk="1" hangingPunct="1">
              <a:buFont typeface="Arial" panose="020B0604020202020204" pitchFamily="34" charset="0"/>
              <a:buChar char="•"/>
              <a:defRPr/>
            </a:pPr>
            <a:r>
              <a:rPr lang="en-US" altLang="en-US" sz="1400" b="0" dirty="0">
                <a:solidFill>
                  <a:srgbClr val="4D4D4D"/>
                </a:solidFill>
                <a:latin typeface="+mj-lt"/>
                <a:cs typeface="Calibri" panose="020F0502020204030204" pitchFamily="34" charset="0"/>
              </a:rPr>
              <a:t>The resultant histogram seems to suggest that students do not need settle for living in cities of certain sizes – that there is a lot of diversity in the sub-500k population</a:t>
            </a:r>
          </a:p>
          <a:p>
            <a:pPr marL="285750" indent="-285750" eaLnBrk="1" hangingPunct="1">
              <a:buFont typeface="Arial" panose="020B0604020202020204" pitchFamily="34" charset="0"/>
              <a:buChar char="•"/>
              <a:defRPr/>
            </a:pPr>
            <a:endParaRPr lang="en-US" altLang="en-US" sz="1400" b="0" dirty="0">
              <a:solidFill>
                <a:srgbClr val="4D4D4D"/>
              </a:solidFill>
              <a:latin typeface="+mj-lt"/>
              <a:cs typeface="Calibri" panose="020F0502020204030204" pitchFamily="34" charset="0"/>
            </a:endParaRPr>
          </a:p>
          <a:p>
            <a:pPr marL="285750" indent="-285750" eaLnBrk="1" hangingPunct="1">
              <a:buFont typeface="Arial" panose="020B0604020202020204" pitchFamily="34" charset="0"/>
              <a:buChar char="•"/>
              <a:defRPr/>
            </a:pPr>
            <a:r>
              <a:rPr lang="en-US" altLang="en-US" sz="1400" b="0" dirty="0">
                <a:solidFill>
                  <a:srgbClr val="4D4D4D"/>
                </a:solidFill>
                <a:latin typeface="+mj-lt"/>
                <a:cs typeface="Calibri" panose="020F0502020204030204" pitchFamily="34" charset="0"/>
              </a:rPr>
              <a:t>Although this only seems to be the case as we brought in additional schools ranked 21-40.  This begs the question of how correlated ranking might be to population.  Let’s run a correlation on this larger data set to see</a:t>
            </a:r>
          </a:p>
          <a:p>
            <a:pPr marL="285750" indent="-285750" eaLnBrk="1" hangingPunct="1">
              <a:buFont typeface="Arial" panose="020B0604020202020204" pitchFamily="34" charset="0"/>
              <a:buChar char="•"/>
              <a:defRPr/>
            </a:pPr>
            <a:endParaRPr lang="en-US" altLang="en-US" sz="1400" b="0" dirty="0">
              <a:solidFill>
                <a:srgbClr val="4D4D4D"/>
              </a:solidFill>
              <a:latin typeface="+mj-lt"/>
              <a:cs typeface="Calibri" panose="020F0502020204030204" pitchFamily="34" charset="0"/>
            </a:endParaRPr>
          </a:p>
          <a:p>
            <a:pPr marL="285750" indent="-285750" eaLnBrk="1" hangingPunct="1">
              <a:buFont typeface="Arial" panose="020B0604020202020204" pitchFamily="34" charset="0"/>
              <a:buChar char="•"/>
              <a:defRPr/>
            </a:pPr>
            <a:r>
              <a:rPr lang="en-US" altLang="en-US" sz="1400" b="0" dirty="0">
                <a:solidFill>
                  <a:srgbClr val="4D4D4D"/>
                </a:solidFill>
                <a:latin typeface="+mj-lt"/>
                <a:cs typeface="Calibri" panose="020F0502020204030204" pitchFamily="34" charset="0"/>
              </a:rPr>
              <a:t>Bearing in-mind a small data set: </a:t>
            </a:r>
          </a:p>
          <a:p>
            <a:pPr marL="742950" lvl="1" indent="-285750" eaLnBrk="1" hangingPunct="1">
              <a:buFont typeface="Arial" panose="020B0604020202020204" pitchFamily="34" charset="0"/>
              <a:buChar char="•"/>
              <a:defRPr/>
            </a:pPr>
            <a:r>
              <a:rPr lang="en-US" altLang="en-US" sz="1400" b="0" dirty="0">
                <a:solidFill>
                  <a:srgbClr val="4D4D4D"/>
                </a:solidFill>
                <a:latin typeface="+mj-lt"/>
                <a:cs typeface="Calibri" panose="020F0502020204030204" pitchFamily="34" charset="0"/>
              </a:rPr>
              <a:t>There are virtually no correlations of note in the table. </a:t>
            </a:r>
          </a:p>
          <a:p>
            <a:pPr marL="742950" lvl="1" indent="-285750" eaLnBrk="1" hangingPunct="1">
              <a:buFont typeface="Arial" panose="020B0604020202020204" pitchFamily="34" charset="0"/>
              <a:buChar char="•"/>
              <a:defRPr/>
            </a:pPr>
            <a:r>
              <a:rPr lang="en-US" altLang="en-US" sz="1400" b="0" dirty="0">
                <a:solidFill>
                  <a:srgbClr val="4D4D4D"/>
                </a:solidFill>
                <a:latin typeface="+mj-lt"/>
                <a:cs typeface="Calibri" panose="020F0502020204030204" pitchFamily="34" charset="0"/>
              </a:rPr>
              <a:t>The highest is latitude by ranking, but even that's only at .264.</a:t>
            </a:r>
          </a:p>
          <a:p>
            <a:pPr marL="742950" lvl="1" indent="-285750" eaLnBrk="1" hangingPunct="1">
              <a:buFont typeface="Arial" panose="020B0604020202020204" pitchFamily="34" charset="0"/>
              <a:buChar char="•"/>
              <a:defRPr/>
            </a:pPr>
            <a:r>
              <a:rPr lang="en-US" altLang="en-US" sz="1400" b="0" dirty="0">
                <a:solidFill>
                  <a:srgbClr val="4D4D4D"/>
                </a:solidFill>
                <a:latin typeface="+mj-lt"/>
                <a:cs typeface="Calibri" panose="020F0502020204030204" pitchFamily="34" charset="0"/>
              </a:rPr>
              <a:t>The comparison we looked at between ranking and city population is so miniscule .04, as to suggest that the factors are almost completely independent given our data set</a:t>
            </a:r>
          </a:p>
        </p:txBody>
      </p:sp>
      <p:pic>
        <p:nvPicPr>
          <p:cNvPr id="39" name="Picture 38">
            <a:extLst>
              <a:ext uri="{FF2B5EF4-FFF2-40B4-BE49-F238E27FC236}">
                <a16:creationId xmlns:a16="http://schemas.microsoft.com/office/drawing/2014/main" id="{A8428FD7-5CE8-45C8-8093-9199C3B18B5D}"/>
              </a:ext>
            </a:extLst>
          </p:cNvPr>
          <p:cNvPicPr>
            <a:picLocks noChangeAspect="1"/>
          </p:cNvPicPr>
          <p:nvPr/>
        </p:nvPicPr>
        <p:blipFill>
          <a:blip r:embed="rId3"/>
          <a:stretch>
            <a:fillRect/>
          </a:stretch>
        </p:blipFill>
        <p:spPr>
          <a:xfrm>
            <a:off x="7259135" y="791027"/>
            <a:ext cx="4724684" cy="2966326"/>
          </a:xfrm>
          <a:prstGeom prst="rect">
            <a:avLst/>
          </a:prstGeom>
        </p:spPr>
      </p:pic>
      <p:pic>
        <p:nvPicPr>
          <p:cNvPr id="3" name="Picture 2">
            <a:extLst>
              <a:ext uri="{FF2B5EF4-FFF2-40B4-BE49-F238E27FC236}">
                <a16:creationId xmlns:a16="http://schemas.microsoft.com/office/drawing/2014/main" id="{CC08E26B-EB3B-4FC7-8C22-90A800EE5D4E}"/>
              </a:ext>
            </a:extLst>
          </p:cNvPr>
          <p:cNvPicPr>
            <a:picLocks noChangeAspect="1"/>
          </p:cNvPicPr>
          <p:nvPr/>
        </p:nvPicPr>
        <p:blipFill>
          <a:blip r:embed="rId4"/>
          <a:stretch>
            <a:fillRect/>
          </a:stretch>
        </p:blipFill>
        <p:spPr>
          <a:xfrm>
            <a:off x="7259135" y="4108194"/>
            <a:ext cx="4703768" cy="1737187"/>
          </a:xfrm>
          <a:prstGeom prst="rect">
            <a:avLst/>
          </a:prstGeom>
        </p:spPr>
      </p:pic>
      <p:sp>
        <p:nvSpPr>
          <p:cNvPr id="4" name="Rectangle 3">
            <a:extLst>
              <a:ext uri="{FF2B5EF4-FFF2-40B4-BE49-F238E27FC236}">
                <a16:creationId xmlns:a16="http://schemas.microsoft.com/office/drawing/2014/main" id="{E277F74D-1069-4328-A887-27D403A34FBB}"/>
              </a:ext>
            </a:extLst>
          </p:cNvPr>
          <p:cNvSpPr/>
          <p:nvPr/>
        </p:nvSpPr>
        <p:spPr>
          <a:xfrm>
            <a:off x="11172306" y="4976787"/>
            <a:ext cx="740721" cy="2768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2622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9">
            <a:extLst>
              <a:ext uri="{FF2B5EF4-FFF2-40B4-BE49-F238E27FC236}">
                <a16:creationId xmlns:a16="http://schemas.microsoft.com/office/drawing/2014/main" id="{8CDB17EC-4627-4B06-AED9-2BCD0772B229}"/>
              </a:ext>
            </a:extLst>
          </p:cNvPr>
          <p:cNvSpPr>
            <a:spLocks noGrp="1"/>
          </p:cNvSpPr>
          <p:nvPr>
            <p:ph type="title"/>
          </p:nvPr>
        </p:nvSpPr>
        <p:spPr>
          <a:xfrm>
            <a:off x="100584" y="310896"/>
            <a:ext cx="8624258" cy="480131"/>
          </a:xfrm>
        </p:spPr>
        <p:txBody>
          <a:bodyPr/>
          <a:lstStyle/>
          <a:p>
            <a:r>
              <a:rPr lang="en-US" sz="2800" dirty="0">
                <a:solidFill>
                  <a:srgbClr val="4D4D4D"/>
                </a:solidFill>
              </a:rPr>
              <a:t>Conclusions</a:t>
            </a:r>
            <a:endParaRPr lang="en-GB" sz="2800" dirty="0"/>
          </a:p>
        </p:txBody>
      </p:sp>
      <p:sp>
        <p:nvSpPr>
          <p:cNvPr id="7" name="Text Box 30">
            <a:extLst>
              <a:ext uri="{FF2B5EF4-FFF2-40B4-BE49-F238E27FC236}">
                <a16:creationId xmlns:a16="http://schemas.microsoft.com/office/drawing/2014/main" id="{1D7F69C4-78BC-4F18-8357-38591E8D38F4}"/>
              </a:ext>
            </a:extLst>
          </p:cNvPr>
          <p:cNvSpPr txBox="1">
            <a:spLocks noChangeArrowheads="1"/>
          </p:cNvSpPr>
          <p:nvPr/>
        </p:nvSpPr>
        <p:spPr bwMode="auto">
          <a:xfrm>
            <a:off x="208181" y="791027"/>
            <a:ext cx="6175527" cy="5047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sm"/>
                <a:tailEnd type="none" w="sm" len="sm"/>
              </a14:hiddenLine>
            </a:ext>
          </a:extLst>
        </p:spPr>
        <p:txBody>
          <a:bodyPr wrap="square" lIns="45720" rIns="45720">
            <a:spAutoFit/>
          </a:bodyPr>
          <a:lstStyle>
            <a:defPPr>
              <a:defRPr lang="en-US"/>
            </a:defPPr>
            <a:lvl1pPr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9pPr>
          </a:lstStyle>
          <a:p>
            <a:pPr marL="285750" indent="-285750" eaLnBrk="1" hangingPunct="1">
              <a:buFont typeface="Arial" panose="020B0604020202020204" pitchFamily="34" charset="0"/>
              <a:buChar char="•"/>
              <a:defRPr/>
            </a:pPr>
            <a:r>
              <a:rPr lang="en-US" altLang="en-US" sz="1400" b="0" dirty="0">
                <a:solidFill>
                  <a:srgbClr val="4D4D4D"/>
                </a:solidFill>
                <a:latin typeface="+mj-lt"/>
                <a:cs typeface="Calibri" panose="020F0502020204030204" pitchFamily="34" charset="0"/>
              </a:rPr>
              <a:t>Even despite what seemed to be some apparent discernible patterns at first glance, we’ve basically proven that there’s great diversity in the schools</a:t>
            </a:r>
          </a:p>
          <a:p>
            <a:pPr marL="285750" indent="-285750" eaLnBrk="1" hangingPunct="1">
              <a:buFont typeface="Arial" panose="020B0604020202020204" pitchFamily="34" charset="0"/>
              <a:buChar char="•"/>
              <a:defRPr/>
            </a:pPr>
            <a:endParaRPr lang="en-US" altLang="en-US" sz="1400" b="0" dirty="0">
              <a:solidFill>
                <a:srgbClr val="4D4D4D"/>
              </a:solidFill>
              <a:latin typeface="+mj-lt"/>
              <a:cs typeface="Calibri" panose="020F0502020204030204" pitchFamily="34" charset="0"/>
            </a:endParaRPr>
          </a:p>
          <a:p>
            <a:pPr marL="285750" indent="-285750" eaLnBrk="1" hangingPunct="1">
              <a:buFont typeface="Arial" panose="020B0604020202020204" pitchFamily="34" charset="0"/>
              <a:buChar char="•"/>
              <a:defRPr/>
            </a:pPr>
            <a:r>
              <a:rPr lang="en-US" altLang="en-US" sz="1400" b="0" dirty="0">
                <a:solidFill>
                  <a:srgbClr val="4D4D4D"/>
                </a:solidFill>
                <a:latin typeface="+mj-lt"/>
                <a:cs typeface="Calibri" panose="020F0502020204030204" pitchFamily="34" charset="0"/>
              </a:rPr>
              <a:t>Highly-ranked public universities in the United States: </a:t>
            </a:r>
          </a:p>
          <a:p>
            <a:pPr marL="742950" lvl="1" indent="-285750" eaLnBrk="1" hangingPunct="1">
              <a:buFont typeface="Arial" panose="020B0604020202020204" pitchFamily="34" charset="0"/>
              <a:buChar char="•"/>
              <a:defRPr/>
            </a:pPr>
            <a:r>
              <a:rPr lang="en-US" altLang="en-US" sz="1400" b="0" dirty="0">
                <a:solidFill>
                  <a:srgbClr val="4D4D4D"/>
                </a:solidFill>
                <a:latin typeface="+mj-lt"/>
                <a:cs typeface="Calibri" panose="020F0502020204030204" pitchFamily="34" charset="0"/>
              </a:rPr>
              <a:t>Come in a variety of sizes</a:t>
            </a:r>
          </a:p>
          <a:p>
            <a:pPr marL="742950" lvl="1" indent="-285750" eaLnBrk="1" hangingPunct="1">
              <a:buFont typeface="Arial" panose="020B0604020202020204" pitchFamily="34" charset="0"/>
              <a:buChar char="•"/>
              <a:defRPr/>
            </a:pPr>
            <a:r>
              <a:rPr lang="en-US" altLang="en-US" sz="1400" b="0" dirty="0">
                <a:solidFill>
                  <a:srgbClr val="4D4D4D"/>
                </a:solidFill>
                <a:latin typeface="+mj-lt"/>
                <a:cs typeface="Calibri" panose="020F0502020204030204" pitchFamily="34" charset="0"/>
              </a:rPr>
              <a:t>Are in cities of widely divergent geographies and population sizes</a:t>
            </a:r>
          </a:p>
          <a:p>
            <a:pPr marL="742950" lvl="1" indent="-285750" eaLnBrk="1" hangingPunct="1">
              <a:buFont typeface="Arial" panose="020B0604020202020204" pitchFamily="34" charset="0"/>
              <a:buChar char="•"/>
              <a:defRPr/>
            </a:pPr>
            <a:r>
              <a:rPr lang="en-US" altLang="en-US" sz="1400" b="0" dirty="0">
                <a:solidFill>
                  <a:srgbClr val="4D4D4D"/>
                </a:solidFill>
                <a:latin typeface="+mj-lt"/>
                <a:cs typeface="Calibri" panose="020F0502020204030204" pitchFamily="34" charset="0"/>
              </a:rPr>
              <a:t>Offer wide arrays of amenities even when geographies are alike</a:t>
            </a:r>
          </a:p>
          <a:p>
            <a:pPr marL="285750" indent="-285750" eaLnBrk="1" hangingPunct="1">
              <a:buFont typeface="Arial" panose="020B0604020202020204" pitchFamily="34" charset="0"/>
              <a:buChar char="•"/>
              <a:defRPr/>
            </a:pPr>
            <a:endParaRPr lang="en-US" altLang="en-US" sz="1400" b="0" dirty="0">
              <a:solidFill>
                <a:srgbClr val="4D4D4D"/>
              </a:solidFill>
              <a:latin typeface="+mj-lt"/>
              <a:cs typeface="Calibri" panose="020F0502020204030204" pitchFamily="34" charset="0"/>
            </a:endParaRPr>
          </a:p>
          <a:p>
            <a:pPr marL="285750" indent="-285750" eaLnBrk="1" hangingPunct="1">
              <a:buFont typeface="Arial" panose="020B0604020202020204" pitchFamily="34" charset="0"/>
              <a:buChar char="•"/>
              <a:defRPr/>
            </a:pPr>
            <a:r>
              <a:rPr lang="en-US" altLang="en-US" sz="1400" b="0" dirty="0">
                <a:solidFill>
                  <a:srgbClr val="4D4D4D"/>
                </a:solidFill>
                <a:latin typeface="+mj-lt"/>
                <a:cs typeface="Calibri" panose="020F0502020204030204" pitchFamily="34" charset="0"/>
              </a:rPr>
              <a:t>The near-complete lack of correlation we see across factors suggest as geospatial data, city population, and school ranking suggests that these schools, and the cities in which they reside, are fiercely unique</a:t>
            </a:r>
          </a:p>
          <a:p>
            <a:pPr marL="285750" indent="-285750" eaLnBrk="1" hangingPunct="1">
              <a:buFont typeface="Arial" panose="020B0604020202020204" pitchFamily="34" charset="0"/>
              <a:buChar char="•"/>
              <a:defRPr/>
            </a:pPr>
            <a:endParaRPr lang="en-US" altLang="en-US" sz="1400" b="0" dirty="0">
              <a:solidFill>
                <a:srgbClr val="4D4D4D"/>
              </a:solidFill>
              <a:latin typeface="+mj-lt"/>
              <a:cs typeface="Calibri" panose="020F0502020204030204" pitchFamily="34" charset="0"/>
            </a:endParaRPr>
          </a:p>
          <a:p>
            <a:pPr marL="285750" indent="-285750" eaLnBrk="1" hangingPunct="1">
              <a:buFont typeface="Arial" panose="020B0604020202020204" pitchFamily="34" charset="0"/>
              <a:buChar char="•"/>
              <a:defRPr/>
            </a:pPr>
            <a:r>
              <a:rPr lang="en-US" altLang="en-US" sz="1400" b="0" dirty="0">
                <a:solidFill>
                  <a:srgbClr val="4D4D4D"/>
                </a:solidFill>
                <a:latin typeface="+mj-lt"/>
                <a:cs typeface="Calibri" panose="020F0502020204030204" pitchFamily="34" charset="0"/>
              </a:rPr>
              <a:t>This lack of heterogeneity suggests that the choice of setting for one’s collegiate experience is significant and should factor into the decision-making process</a:t>
            </a:r>
          </a:p>
          <a:p>
            <a:pPr marL="285750" indent="-285750" eaLnBrk="1" hangingPunct="1">
              <a:buFont typeface="Arial" panose="020B0604020202020204" pitchFamily="34" charset="0"/>
              <a:buChar char="•"/>
              <a:defRPr/>
            </a:pPr>
            <a:endParaRPr lang="en-US" altLang="en-US" sz="1400" b="0" dirty="0">
              <a:solidFill>
                <a:srgbClr val="4D4D4D"/>
              </a:solidFill>
              <a:latin typeface="+mj-lt"/>
              <a:cs typeface="Calibri" panose="020F0502020204030204" pitchFamily="34" charset="0"/>
            </a:endParaRPr>
          </a:p>
          <a:p>
            <a:pPr marL="285750" indent="-285750" eaLnBrk="1" hangingPunct="1">
              <a:buFont typeface="Arial" panose="020B0604020202020204" pitchFamily="34" charset="0"/>
              <a:buChar char="•"/>
              <a:defRPr/>
            </a:pPr>
            <a:r>
              <a:rPr lang="en-US" altLang="en-US" sz="1400" b="0" dirty="0">
                <a:solidFill>
                  <a:srgbClr val="4D4D4D"/>
                </a:solidFill>
                <a:latin typeface="+mj-lt"/>
                <a:cs typeface="Calibri" panose="020F0502020204030204" pitchFamily="34" charset="0"/>
              </a:rPr>
              <a:t>In good news for would-be students of these schools, there’s a wealth of choice at their disposal – they can select a truly unique setting for their college careers</a:t>
            </a:r>
          </a:p>
        </p:txBody>
      </p:sp>
      <p:pic>
        <p:nvPicPr>
          <p:cNvPr id="1028" name="Picture 4" descr="The 17 College Campuses With The Best Fall Foliage | College campus,  University of oregon, College aesthetic">
            <a:extLst>
              <a:ext uri="{FF2B5EF4-FFF2-40B4-BE49-F238E27FC236}">
                <a16:creationId xmlns:a16="http://schemas.microsoft.com/office/drawing/2014/main" id="{1FB72A5D-CD47-46BA-8707-9707EEA1448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129604" y="1608669"/>
            <a:ext cx="4854215" cy="3640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9614301"/>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3F3F3F"/>
      </a:dk2>
      <a:lt2>
        <a:srgbClr val="FFFFFF"/>
      </a:lt2>
      <a:accent1>
        <a:srgbClr val="01C6FD"/>
      </a:accent1>
      <a:accent2>
        <a:srgbClr val="067F9C"/>
      </a:accent2>
      <a:accent3>
        <a:srgbClr val="014E52"/>
      </a:accent3>
      <a:accent4>
        <a:srgbClr val="ED7D31"/>
      </a:accent4>
      <a:accent5>
        <a:srgbClr val="79AE02"/>
      </a:accent5>
      <a:accent6>
        <a:srgbClr val="0070C0"/>
      </a:accent6>
      <a:hlink>
        <a:srgbClr val="00637E"/>
      </a:hlink>
      <a:folHlink>
        <a:srgbClr val="954F72"/>
      </a:folHlink>
    </a:clrScheme>
    <a:fontScheme name="MSFT_0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inimalist_Template_03_CA - v7" id="{215D63C3-B139-4AD7-9F60-51396BC82D2C}" vid="{FAE53EBD-DCD0-4C4A-8B10-EB06EA2364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50439D9-8631-4FC1-BCE0-1BDB23425EE1}">
  <ds:schemaRefs>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fb0879af-3eba-417a-a55a-ffe6dcd6ca77"/>
    <ds:schemaRef ds:uri="6dc4bcd6-49db-4c07-9060-8acfc67cef9f"/>
    <ds:schemaRef ds:uri="http://www.w3.org/XML/1998/namespace"/>
    <ds:schemaRef ds:uri="http://purl.org/dc/dcmitype/"/>
  </ds:schemaRefs>
</ds:datastoreItem>
</file>

<file path=customXml/itemProps2.xml><?xml version="1.0" encoding="utf-8"?>
<ds:datastoreItem xmlns:ds="http://schemas.openxmlformats.org/officeDocument/2006/customXml" ds:itemID="{723BE856-B6C2-4675-AE16-47A27D415D46}">
  <ds:schemaRefs>
    <ds:schemaRef ds:uri="http://schemas.microsoft.com/sharepoint/v3/contenttype/forms"/>
  </ds:schemaRefs>
</ds:datastoreItem>
</file>

<file path=customXml/itemProps3.xml><?xml version="1.0" encoding="utf-8"?>
<ds:datastoreItem xmlns:ds="http://schemas.openxmlformats.org/officeDocument/2006/customXml" ds:itemID="{67D8A4B1-1036-4F2B-9C1A-A86F68D314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Ocean presentation</Template>
  <TotalTime>0</TotalTime>
  <Words>1428</Words>
  <Application>Microsoft Office PowerPoint</Application>
  <PresentationFormat>Widescreen</PresentationFormat>
  <Paragraphs>99</Paragraphs>
  <Slides>9</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Century Gothic</vt:lpstr>
      <vt:lpstr>Office Theme</vt:lpstr>
      <vt:lpstr>Data Science Professional Certificate Capstone Project</vt:lpstr>
      <vt:lpstr>Executive Summary</vt:lpstr>
      <vt:lpstr>Data Collection &amp; Preparation</vt:lpstr>
      <vt:lpstr>Initial Comparisons: Scatter Plot</vt:lpstr>
      <vt:lpstr>Initial Comparison: Box Plots</vt:lpstr>
      <vt:lpstr>Venue Commonalities and Differences</vt:lpstr>
      <vt:lpstr>Clustering / Classification</vt:lpstr>
      <vt:lpstr>Deeper Dive: City Populations of College Towns</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2019-03-20T13:14:06Z</dcterms:created>
  <dcterms:modified xsi:type="dcterms:W3CDTF">2020-10-17T18:32:50Z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